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13"/>
  </p:notesMasterIdLst>
  <p:sldIdLst>
    <p:sldId id="256" r:id="rId2"/>
    <p:sldId id="307" r:id="rId3"/>
    <p:sldId id="308" r:id="rId4"/>
    <p:sldId id="309" r:id="rId5"/>
    <p:sldId id="259" r:id="rId6"/>
    <p:sldId id="299" r:id="rId7"/>
    <p:sldId id="300" r:id="rId8"/>
    <p:sldId id="317" r:id="rId9"/>
    <p:sldId id="314" r:id="rId10"/>
    <p:sldId id="315" r:id="rId11"/>
    <p:sldId id="31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17" autoAdjust="0"/>
    <p:restoredTop sz="87810" autoAdjust="0"/>
  </p:normalViewPr>
  <p:slideViewPr>
    <p:cSldViewPr snapToGrid="0">
      <p:cViewPr varScale="1">
        <p:scale>
          <a:sx n="90" d="100"/>
          <a:sy n="90" d="100"/>
        </p:scale>
        <p:origin x="7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Reading: Java Design Pattern Essentials, Chapter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part feeds into the next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389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9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>
                <a:latin typeface="Times New Roman" charset="0"/>
              </a:rPr>
              <a:t>CS-1020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1A9AF5-92D2-344C-8B1D-D6C9BA8F6457}" type="datetime1">
              <a:rPr kumimoji="0"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9/10/2026</a:t>
            </a:fld>
            <a:endParaRPr kumimoji="0" lang="en-US" altLang="en-US">
              <a:latin typeface="Times New Roman" charset="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en-US" altLang="en-US" dirty="0">
                <a:latin typeface="Times New Roman" charset="0"/>
              </a:rPr>
              <a:t>Dr. Mark L. Hornick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25488" indent="-2794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1760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565275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12950" indent="-2222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4701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273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3845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41750" indent="-2222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81826B3-842A-2F4F-B444-86517E2B9AB2}" type="slidenum">
              <a:rPr kumimoji="0"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kumimoji="0" lang="en-US" altLang="en-US">
              <a:latin typeface="Times New Roman" charset="0"/>
            </a:endParaRPr>
          </a:p>
        </p:txBody>
      </p:sp>
      <p:sp>
        <p:nvSpPr>
          <p:cNvPr id="235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77825" y="673100"/>
            <a:ext cx="6376988" cy="3587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566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 don’t expect answers for the first two questions!</a:t>
            </a:r>
          </a:p>
          <a:p>
            <a:r>
              <a:rPr lang="en-US" dirty="0"/>
              <a:t>DH 240: the room next to Rosie; my assumption is that the current classroom is DH 210, so one might revise around that…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47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I don’t expect answers for the first </a:t>
            </a:r>
            <a:r>
              <a:rPr lang="en-US"/>
              <a:t>two questions!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1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SE-2811 Dr. Josiah Yoder Slide style: Dr. Hornick Slide credit: Dr. </a:t>
            </a:r>
            <a:r>
              <a:rPr lang="en-US" dirty="0" err="1"/>
              <a:t>Urbain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1. Software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C022F-1E5E-76B0-A08C-73E2F1F2C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Domain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61B4C-3542-29AE-0F95-27BED4873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398366" cy="4575175"/>
          </a:xfrm>
        </p:spPr>
        <p:txBody>
          <a:bodyPr>
            <a:normAutofit/>
          </a:bodyPr>
          <a:lstStyle/>
          <a:p>
            <a:r>
              <a:rPr lang="en-US" dirty="0"/>
              <a:t>A simple way to identify domain classes: </a:t>
            </a:r>
            <a:r>
              <a:rPr lang="en-US" dirty="0">
                <a:solidFill>
                  <a:schemeClr val="accent6"/>
                </a:solidFill>
              </a:rPr>
              <a:t>nouns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Objects are things, nouns name things, so nouns lead to domain classes</a:t>
            </a:r>
          </a:p>
          <a:p>
            <a:r>
              <a:rPr lang="en-US" dirty="0"/>
              <a:t>Example: application to find a place for lunch</a:t>
            </a:r>
          </a:p>
          <a:p>
            <a:pPr lvl="1"/>
            <a:r>
              <a:rPr lang="en-US" dirty="0"/>
              <a:t>Don’t waste time on the question “where would you like to eat?”</a:t>
            </a:r>
          </a:p>
          <a:p>
            <a:pPr lvl="1"/>
            <a:r>
              <a:rPr lang="en-US" dirty="0"/>
              <a:t>Have list of restaurants, spin a (virtual) wheel for a reasonably close location</a:t>
            </a:r>
          </a:p>
          <a:p>
            <a:r>
              <a:rPr lang="en-US" dirty="0"/>
              <a:t>Domain classes in this simple description:</a:t>
            </a:r>
          </a:p>
          <a:p>
            <a:pPr lvl="1"/>
            <a:r>
              <a:rPr lang="en-US" dirty="0"/>
              <a:t>Meal (generalizing lunch), Restaurant, Location</a:t>
            </a:r>
          </a:p>
          <a:p>
            <a:pPr lvl="1"/>
            <a:r>
              <a:rPr lang="en-US" dirty="0"/>
              <a:t>Problem descriptions typically name the </a:t>
            </a:r>
            <a:r>
              <a:rPr lang="en-US" u="sng" dirty="0"/>
              <a:t>obvious</a:t>
            </a:r>
            <a:r>
              <a:rPr lang="en-US" dirty="0"/>
              <a:t> objects!</a:t>
            </a:r>
          </a:p>
          <a:p>
            <a:r>
              <a:rPr lang="en-US" dirty="0">
                <a:solidFill>
                  <a:schemeClr val="accent6"/>
                </a:solidFill>
              </a:rPr>
              <a:t>Basic principle: start with domain classes, add solution classes as needed</a:t>
            </a:r>
            <a:endParaRPr lang="en-US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6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AA4D4-5C2B-050B-DDD3-69B62FEEB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92222-ED06-ACFA-D8BD-0CD047DDC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FBAF0-3A0E-B5C9-6824-BD319F779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design fits into software process</a:t>
            </a:r>
          </a:p>
          <a:p>
            <a:pPr lvl="1"/>
            <a:r>
              <a:rPr lang="en-US" dirty="0"/>
              <a:t>Requirements: what</a:t>
            </a:r>
          </a:p>
          <a:p>
            <a:pPr lvl="1"/>
            <a:r>
              <a:rPr lang="en-US" dirty="0"/>
              <a:t>Design: how – plan for implementation</a:t>
            </a:r>
          </a:p>
          <a:p>
            <a:r>
              <a:rPr lang="en-US" dirty="0"/>
              <a:t>Core goals of design:</a:t>
            </a:r>
          </a:p>
          <a:p>
            <a:pPr lvl="1"/>
            <a:r>
              <a:rPr lang="en-US" dirty="0"/>
              <a:t>understandability/maintainability</a:t>
            </a:r>
          </a:p>
          <a:p>
            <a:pPr lvl="1"/>
            <a:r>
              <a:rPr lang="en-US" dirty="0"/>
              <a:t>efficiency</a:t>
            </a:r>
          </a:p>
          <a:p>
            <a:pPr lvl="1"/>
            <a:r>
              <a:rPr lang="en-US" dirty="0"/>
              <a:t>testability</a:t>
            </a:r>
          </a:p>
          <a:p>
            <a:r>
              <a:rPr lang="en-US" dirty="0"/>
              <a:t>Identifying domain classes</a:t>
            </a:r>
          </a:p>
          <a:p>
            <a:pPr lvl="1"/>
            <a:r>
              <a:rPr lang="en-US" dirty="0"/>
              <a:t>Domain/problem-space vs. solution-space classes</a:t>
            </a:r>
          </a:p>
          <a:p>
            <a:pPr lvl="1"/>
            <a:r>
              <a:rPr lang="en-US" dirty="0"/>
              <a:t>Using nouns to identify classes</a:t>
            </a:r>
          </a:p>
          <a:p>
            <a:r>
              <a:rPr lang="en-US" dirty="0"/>
              <a:t>Next: how patterns fit into design</a:t>
            </a:r>
          </a:p>
        </p:txBody>
      </p:sp>
    </p:spTree>
    <p:extLst>
      <p:ext uri="{BB962C8B-B14F-4D97-AF65-F5344CB8AC3E}">
        <p14:creationId xmlns:p14="http://schemas.microsoft.com/office/powerpoint/2010/main" val="294808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22053-A020-120A-A942-B3063C9B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D879E-8F8F-AA1B-BCFB-77A3D9E6C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8515490" cy="4351338"/>
          </a:xfrm>
        </p:spPr>
        <p:txBody>
          <a:bodyPr>
            <a:normAutofit/>
          </a:bodyPr>
          <a:lstStyle/>
          <a:p>
            <a:r>
              <a:rPr lang="en-US" i="1" dirty="0"/>
              <a:t>What do you think design means?</a:t>
            </a:r>
          </a:p>
          <a:p>
            <a:r>
              <a:rPr lang="en-US" i="1" dirty="0"/>
              <a:t>How does design fit in the software development?</a:t>
            </a:r>
          </a:p>
          <a:p>
            <a:r>
              <a:rPr lang="en-US" dirty="0"/>
              <a:t>Basic elements of software development:</a:t>
            </a:r>
          </a:p>
          <a:p>
            <a:pPr lvl="1"/>
            <a:endParaRPr lang="en-US" i="1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623C06D-CBC1-5EDD-D396-30E1F0763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602" y="3429000"/>
            <a:ext cx="4045163" cy="310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4E6BC6-39C4-4D84-2964-C65BC2D6B013}"/>
              </a:ext>
            </a:extLst>
          </p:cNvPr>
          <p:cNvSpPr txBox="1"/>
          <p:nvPr/>
        </p:nvSpPr>
        <p:spPr>
          <a:xfrm>
            <a:off x="5744562" y="3554908"/>
            <a:ext cx="56092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Requirements</a:t>
            </a:r>
            <a:r>
              <a:rPr lang="en-US" sz="2400" dirty="0"/>
              <a:t>: what the client needs the system to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Design</a:t>
            </a:r>
            <a:r>
              <a:rPr lang="en-US" sz="2400" dirty="0"/>
              <a:t>: how system meets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Implementation</a:t>
            </a:r>
            <a:r>
              <a:rPr lang="en-US" sz="2400" dirty="0"/>
              <a:t>: writing the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Verification</a:t>
            </a:r>
            <a:r>
              <a:rPr lang="en-US" sz="2400" dirty="0"/>
              <a:t>: checking it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/>
                </a:solidFill>
              </a:rPr>
              <a:t>Maintenance</a:t>
            </a:r>
            <a:r>
              <a:rPr lang="en-US" sz="2400" dirty="0"/>
              <a:t>: changes after initial completion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5AAEF2-BCD7-ECF1-BD4D-ECE1F50FC29C}"/>
              </a:ext>
            </a:extLst>
          </p:cNvPr>
          <p:cNvSpPr txBox="1"/>
          <p:nvPr/>
        </p:nvSpPr>
        <p:spPr>
          <a:xfrm>
            <a:off x="6476082" y="226715"/>
            <a:ext cx="5517798" cy="3139321"/>
          </a:xfrm>
          <a:prstGeom prst="rect">
            <a:avLst/>
          </a:prstGeom>
          <a:effectLst>
            <a:softEdge rad="54924"/>
          </a:effectLst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2880" tIns="91440" rIns="182880" bIns="9144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Known as </a:t>
            </a:r>
            <a:r>
              <a:rPr lang="en-US" sz="24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waterfall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Each element feeds into next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Once upon a time: key model for developing software 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Problem: didn’t allow for refinement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Relevance: requirements drive design, design drives implementation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D78D952-B0B2-0680-4F84-0213DE0AE6A4}"/>
              </a:ext>
            </a:extLst>
          </p:cNvPr>
          <p:cNvSpPr/>
          <p:nvPr/>
        </p:nvSpPr>
        <p:spPr>
          <a:xfrm>
            <a:off x="7966710" y="3500973"/>
            <a:ext cx="765810" cy="59096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B770F2-85A5-46DF-CD3D-5E1C63F8E30A}"/>
              </a:ext>
            </a:extLst>
          </p:cNvPr>
          <p:cNvSpPr/>
          <p:nvPr/>
        </p:nvSpPr>
        <p:spPr>
          <a:xfrm>
            <a:off x="7052310" y="4286249"/>
            <a:ext cx="689610" cy="48387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CBB9B3-11CE-D530-2CB0-AF90AD563083}"/>
              </a:ext>
            </a:extLst>
          </p:cNvPr>
          <p:cNvCxnSpPr>
            <a:cxnSpLocks/>
          </p:cNvCxnSpPr>
          <p:nvPr/>
        </p:nvCxnSpPr>
        <p:spPr>
          <a:xfrm flipH="1" flipV="1">
            <a:off x="8630903" y="3994712"/>
            <a:ext cx="352526" cy="1175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614150-1B5E-85D5-540C-676DC8198F43}"/>
              </a:ext>
            </a:extLst>
          </p:cNvPr>
          <p:cNvCxnSpPr>
            <a:cxnSpLocks/>
          </p:cNvCxnSpPr>
          <p:nvPr/>
        </p:nvCxnSpPr>
        <p:spPr>
          <a:xfrm flipH="1">
            <a:off x="7635437" y="4112296"/>
            <a:ext cx="1331428" cy="23957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A3584B1-F88D-9FDA-234F-AC429831A783}"/>
              </a:ext>
            </a:extLst>
          </p:cNvPr>
          <p:cNvSpPr txBox="1"/>
          <p:nvPr/>
        </p:nvSpPr>
        <p:spPr>
          <a:xfrm>
            <a:off x="8885047" y="3923424"/>
            <a:ext cx="1351780" cy="40011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Key words!</a:t>
            </a:r>
          </a:p>
        </p:txBody>
      </p:sp>
    </p:spTree>
    <p:extLst>
      <p:ext uri="{BB962C8B-B14F-4D97-AF65-F5344CB8AC3E}">
        <p14:creationId xmlns:p14="http://schemas.microsoft.com/office/powerpoint/2010/main" val="165481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D34A8-A069-389F-C60F-E99CBB9B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C0406-11C2-715D-2DFA-C393F395D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340" y="1992610"/>
            <a:ext cx="9975004" cy="4743334"/>
          </a:xfrm>
        </p:spPr>
        <p:txBody>
          <a:bodyPr>
            <a:noAutofit/>
          </a:bodyPr>
          <a:lstStyle/>
          <a:p>
            <a:r>
              <a:rPr lang="en-US" dirty="0"/>
              <a:t>Start by understanding requirements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What</a:t>
            </a:r>
            <a:r>
              <a:rPr lang="en-US" dirty="0"/>
              <a:t> the system does</a:t>
            </a:r>
          </a:p>
          <a:p>
            <a:r>
              <a:rPr lang="en-US" dirty="0"/>
              <a:t>Types of requirements:</a:t>
            </a:r>
          </a:p>
          <a:p>
            <a:pPr lvl="1"/>
            <a:r>
              <a:rPr lang="en-US" dirty="0"/>
              <a:t>Functional: given a particular input, what is the output or action?</a:t>
            </a:r>
          </a:p>
          <a:p>
            <a:pPr lvl="1"/>
            <a:r>
              <a:rPr lang="en-US" dirty="0"/>
              <a:t>Non-functional: constraints on how it works</a:t>
            </a:r>
          </a:p>
          <a:p>
            <a:pPr lvl="2"/>
            <a:r>
              <a:rPr lang="en-US" dirty="0"/>
              <a:t>Speed</a:t>
            </a:r>
          </a:p>
          <a:p>
            <a:pPr lvl="2"/>
            <a:r>
              <a:rPr lang="en-US" dirty="0"/>
              <a:t>Security</a:t>
            </a:r>
          </a:p>
          <a:p>
            <a:pPr lvl="2"/>
            <a:r>
              <a:rPr lang="en-US" dirty="0"/>
              <a:t>Robustness</a:t>
            </a:r>
          </a:p>
          <a:p>
            <a:pPr lvl="2"/>
            <a:r>
              <a:rPr lang="en-US" dirty="0"/>
              <a:t>... and many others!</a:t>
            </a:r>
          </a:p>
          <a:p>
            <a:r>
              <a:rPr lang="en-US" dirty="0"/>
              <a:t>Design: structure, algorithms, other elements</a:t>
            </a:r>
          </a:p>
          <a:p>
            <a:pPr lvl="1"/>
            <a:r>
              <a:rPr lang="en-US" dirty="0"/>
              <a:t>Essentially: a plan for an implementation that meets all requirements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379DE9C-50FB-229B-C5A5-F02C76DEF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779" y="122056"/>
            <a:ext cx="3341060" cy="2567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81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52B2C-7E4D-056B-805E-B260F1D4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we need from a good design?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D52A9-72E8-2677-35DD-FC662F02A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73958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6"/>
                </a:solidFill>
                <a:effectLst/>
              </a:rPr>
              <a:t>Efficient</a:t>
            </a:r>
            <a:r>
              <a:rPr lang="en-US" dirty="0">
                <a:effectLst/>
              </a:rPr>
              <a:t> - computations are useless if 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Important for big 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But don’t have to optimize everything!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6"/>
                </a:solidFill>
                <a:effectLst/>
              </a:rPr>
              <a:t>Maintainable</a:t>
            </a:r>
            <a:r>
              <a:rPr lang="en-US" dirty="0">
                <a:effectLst/>
              </a:rPr>
              <a:t>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Requirements change!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As system used, people find things to improve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6"/>
                </a:solidFill>
                <a:effectLst/>
              </a:rPr>
              <a:t>Testable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Code is useless if it results aren’t correct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Testing as you go is important, but not sufficient </a:t>
            </a:r>
          </a:p>
          <a:p>
            <a:pPr marL="1200150" lvl="2" indent="-285750"/>
            <a:r>
              <a:rPr lang="en-US" dirty="0">
                <a:effectLst/>
              </a:rPr>
              <a:t>Need systematic testing, covering all requirements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Could be manual, but then it’s too expensive to be done multiple times </a:t>
            </a:r>
          </a:p>
          <a:p>
            <a:pPr marL="1200150" lvl="2" indent="-285750"/>
            <a:r>
              <a:rPr lang="en-US" dirty="0">
                <a:effectLst/>
              </a:rPr>
              <a:t>When a bug is found and fixed, definitely don’t want it to be reintroduced during future maintenance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Conclusion: need systematic, executable tests – must design to this goal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995291-6D6B-4C44-A459-BED326BE18FF}"/>
              </a:ext>
            </a:extLst>
          </p:cNvPr>
          <p:cNvSpPr txBox="1"/>
          <p:nvPr/>
        </p:nvSpPr>
        <p:spPr>
          <a:xfrm>
            <a:off x="227301" y="5115477"/>
            <a:ext cx="335078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i="1" dirty="0"/>
              <a:t>There are many other qualities as well, but we will start with these.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E94FF00-83FF-7B4C-50A7-309E186D22AB}"/>
              </a:ext>
            </a:extLst>
          </p:cNvPr>
          <p:cNvGrpSpPr/>
          <p:nvPr/>
        </p:nvGrpSpPr>
        <p:grpSpPr>
          <a:xfrm>
            <a:off x="2733261" y="1805928"/>
            <a:ext cx="8953958" cy="923330"/>
            <a:chOff x="2733261" y="1805928"/>
            <a:chExt cx="8953958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1764E0-9D10-045A-CFDF-E545800EF102}"/>
                </a:ext>
              </a:extLst>
            </p:cNvPr>
            <p:cNvSpPr txBox="1"/>
            <p:nvPr/>
          </p:nvSpPr>
          <p:spPr>
            <a:xfrm>
              <a:off x="8336433" y="1805928"/>
              <a:ext cx="3350786" cy="92333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i="1" dirty="0"/>
                <a:t>CSC 1120, data structure material</a:t>
              </a:r>
            </a:p>
            <a:p>
              <a:r>
                <a:rPr lang="en-US" i="1" dirty="0"/>
                <a:t>CSC 3310, algorithms</a:t>
              </a:r>
            </a:p>
            <a:p>
              <a:r>
                <a:rPr lang="en-US" i="1" dirty="0"/>
                <a:t>Little discussion here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93A195A-F7FD-A391-5D0F-710779449C2B}"/>
                </a:ext>
              </a:extLst>
            </p:cNvPr>
            <p:cNvCxnSpPr>
              <a:cxnSpLocks/>
              <a:stCxn id="5" idx="1"/>
            </p:cNvCxnSpPr>
            <p:nvPr/>
          </p:nvCxnSpPr>
          <p:spPr>
            <a:xfrm flipH="1" flipV="1">
              <a:off x="2733261" y="1997765"/>
              <a:ext cx="5603172" cy="269828"/>
            </a:xfrm>
            <a:prstGeom prst="line">
              <a:avLst/>
            </a:prstGeom>
            <a:ln w="571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C27E9D-7811-1A6B-2425-3E3A2FEE8164}"/>
              </a:ext>
            </a:extLst>
          </p:cNvPr>
          <p:cNvGrpSpPr/>
          <p:nvPr/>
        </p:nvGrpSpPr>
        <p:grpSpPr>
          <a:xfrm>
            <a:off x="3389243" y="3100916"/>
            <a:ext cx="8300181" cy="369332"/>
            <a:chOff x="3389243" y="3100916"/>
            <a:chExt cx="8300181" cy="36933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16CE547-C04F-9921-4997-8F1AF902FF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89243" y="3100916"/>
              <a:ext cx="5009322" cy="184666"/>
            </a:xfrm>
            <a:prstGeom prst="line">
              <a:avLst/>
            </a:prstGeom>
            <a:ln w="571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4DC6EA-2703-269F-88C3-DEE4FF27C9C7}"/>
                </a:ext>
              </a:extLst>
            </p:cNvPr>
            <p:cNvSpPr txBox="1"/>
            <p:nvPr/>
          </p:nvSpPr>
          <p:spPr>
            <a:xfrm>
              <a:off x="8338638" y="3100916"/>
              <a:ext cx="335078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i="1" dirty="0"/>
                <a:t>Primary issue in this course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2956ABF-6BB1-948E-9E81-09C66265DDC6}"/>
              </a:ext>
            </a:extLst>
          </p:cNvPr>
          <p:cNvGrpSpPr/>
          <p:nvPr/>
        </p:nvGrpSpPr>
        <p:grpSpPr>
          <a:xfrm>
            <a:off x="2843305" y="4028899"/>
            <a:ext cx="8846119" cy="369332"/>
            <a:chOff x="2843305" y="4028899"/>
            <a:chExt cx="8846119" cy="36933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7693714-580D-A2F5-7DEC-528C41EBD949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2843305" y="4213565"/>
              <a:ext cx="5495333" cy="1429"/>
            </a:xfrm>
            <a:prstGeom prst="line">
              <a:avLst/>
            </a:prstGeom>
            <a:ln w="571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04764D-480D-332D-3A35-0B4C929C3FC0}"/>
                </a:ext>
              </a:extLst>
            </p:cNvPr>
            <p:cNvSpPr txBox="1"/>
            <p:nvPr/>
          </p:nvSpPr>
          <p:spPr>
            <a:xfrm>
              <a:off x="8338638" y="4028899"/>
              <a:ext cx="335078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i="1" dirty="0"/>
                <a:t>Secondary issue, but important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012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SWE </a:t>
            </a:r>
            <a:r>
              <a:rPr lang="en-US" altLang="en-US"/>
              <a:t>2410 Software Design</a:t>
            </a:r>
            <a:endParaRPr lang="en-US" alt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120001" y="1825625"/>
            <a:ext cx="7248748" cy="4177610"/>
          </a:xfrm>
        </p:spPr>
        <p:txBody>
          <a:bodyPr>
            <a:normAutofit/>
          </a:bodyPr>
          <a:lstStyle/>
          <a:p>
            <a:r>
              <a:rPr lang="en-US" altLang="en-US" dirty="0"/>
              <a:t>This course:</a:t>
            </a:r>
          </a:p>
          <a:p>
            <a:pPr lvl="1"/>
            <a:r>
              <a:rPr lang="en-US" altLang="en-US" dirty="0"/>
              <a:t>Basic OO design: how to organize classes for understandability</a:t>
            </a:r>
          </a:p>
          <a:p>
            <a:pPr lvl="1"/>
            <a:r>
              <a:rPr lang="en-US" altLang="en-US" dirty="0"/>
              <a:t>Design patterns: improving designs, making systems more maintainable</a:t>
            </a:r>
          </a:p>
          <a:p>
            <a:pPr lvl="1"/>
            <a:r>
              <a:rPr lang="en-US" altLang="en-US" dirty="0"/>
              <a:t>Cloud patterns: designing for distributed computation</a:t>
            </a:r>
          </a:p>
          <a:p>
            <a:pPr lvl="1"/>
            <a:r>
              <a:rPr lang="en-US" altLang="en-US" dirty="0"/>
              <a:t>UML: capture designs in simple diagrams</a:t>
            </a:r>
          </a:p>
          <a:p>
            <a:r>
              <a:rPr lang="en-US" altLang="en-US" dirty="0"/>
              <a:t>See syllabus link in Canvas</a:t>
            </a:r>
          </a:p>
        </p:txBody>
      </p:sp>
      <p:sp>
        <p:nvSpPr>
          <p:cNvPr id="6" name="Rectangle 5"/>
          <p:cNvSpPr/>
          <p:nvPr/>
        </p:nvSpPr>
        <p:spPr>
          <a:xfrm>
            <a:off x="7568242" y="1857248"/>
            <a:ext cx="41575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Required </a:t>
            </a:r>
            <a:r>
              <a:rPr lang="en-US" sz="4000" b="1" dirty="0">
                <a:ln/>
                <a:solidFill>
                  <a:schemeClr val="accent3"/>
                </a:solidFill>
              </a:rPr>
              <a:t>text</a:t>
            </a:r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43F3D-965F-2C45-AD9C-AD42EB031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407" y="2731695"/>
            <a:ext cx="2913286" cy="38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7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0F179-82EC-724B-9643-40D76A77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OO?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4CD9-D868-3A4C-A967-1AA3B321C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the goal of object-oriented design/OO programming?</a:t>
            </a:r>
          </a:p>
          <a:p>
            <a:r>
              <a:rPr lang="en-US" dirty="0"/>
              <a:t>Why do we prefer OO designs?</a:t>
            </a:r>
          </a:p>
          <a:p>
            <a:r>
              <a:rPr lang="en-US" dirty="0"/>
              <a:t>What is the alternative?</a:t>
            </a:r>
          </a:p>
          <a:p>
            <a:r>
              <a:rPr lang="en-US" dirty="0"/>
              <a:t>Sample procedural design: suppose next classroom is DH 110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Leave classroom, turn right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Walk to stairway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Take steps down one floor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Go towards north entrance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Look for first classroom door on your left</a:t>
            </a:r>
          </a:p>
          <a:p>
            <a:r>
              <a:rPr lang="en-US" dirty="0"/>
              <a:t>But not all students will go to the same room!</a:t>
            </a:r>
          </a:p>
        </p:txBody>
      </p:sp>
    </p:spTree>
    <p:extLst>
      <p:ext uri="{BB962C8B-B14F-4D97-AF65-F5344CB8AC3E}">
        <p14:creationId xmlns:p14="http://schemas.microsoft.com/office/powerpoint/2010/main" val="424442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0F179-82EC-724B-9643-40D76A77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OO?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4CD9-D868-3A4C-A967-1AA3B321C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672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Extending to full class: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Find schedules of all students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For each,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determine location of next room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plan route to room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give route to student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review route with student to make sure no questions</a:t>
            </a:r>
          </a:p>
          <a:p>
            <a:r>
              <a:rPr lang="en-US" dirty="0"/>
              <a:t>Is this how you would solve the problem?</a:t>
            </a:r>
          </a:p>
          <a:p>
            <a:r>
              <a:rPr lang="en-US" dirty="0"/>
              <a:t>Better: </a:t>
            </a:r>
          </a:p>
          <a:p>
            <a:pPr lvl="1"/>
            <a:r>
              <a:rPr lang="en-US" dirty="0"/>
              <a:t>List of rooms at back of class, directions for each</a:t>
            </a:r>
          </a:p>
          <a:p>
            <a:pPr lvl="1"/>
            <a:r>
              <a:rPr lang="en-US" dirty="0"/>
              <a:t>Campus map, possibly highlighted with target locations</a:t>
            </a:r>
          </a:p>
          <a:p>
            <a:pPr lvl="1"/>
            <a:r>
              <a:rPr lang="en-US" dirty="0"/>
              <a:t>Tell students to snap a picture of the map with their phones...</a:t>
            </a:r>
          </a:p>
          <a:p>
            <a:r>
              <a:rPr lang="en-US" dirty="0"/>
              <a:t>This makes the student responsible for finding the route!</a:t>
            </a:r>
          </a:p>
        </p:txBody>
      </p:sp>
    </p:spTree>
    <p:extLst>
      <p:ext uri="{BB962C8B-B14F-4D97-AF65-F5344CB8AC3E}">
        <p14:creationId xmlns:p14="http://schemas.microsoft.com/office/powerpoint/2010/main" val="129287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9898C-2049-518C-5481-4FD944A2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6578" cy="1325563"/>
          </a:xfrm>
        </p:spPr>
        <p:txBody>
          <a:bodyPr>
            <a:normAutofit/>
          </a:bodyPr>
          <a:lstStyle/>
          <a:p>
            <a:r>
              <a:rPr lang="en-US" dirty="0"/>
              <a:t>A theme: remove 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FD29F-D33A-6BE6-C0BE-2B1C7B4E1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75200"/>
          </a:xfrm>
        </p:spPr>
        <p:txBody>
          <a:bodyPr>
            <a:normAutofit/>
          </a:bodyPr>
          <a:lstStyle/>
          <a:p>
            <a:r>
              <a:rPr lang="en-US" dirty="0"/>
              <a:t>Every object should be responsible for itself</a:t>
            </a:r>
          </a:p>
          <a:p>
            <a:pPr lvl="1"/>
            <a:r>
              <a:rPr lang="en-US" dirty="0"/>
              <a:t>Operations which change the object should be part of the object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: a student object isn’t unregistered from a course by another object, it has an unregister method to do it for itself</a:t>
            </a:r>
          </a:p>
          <a:p>
            <a:r>
              <a:rPr lang="en-US" dirty="0"/>
              <a:t>If statements based on outside parameters release control	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X.f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(int x)</a:t>
            </a:r>
            <a:r>
              <a:rPr lang="en-US" dirty="0"/>
              <a:t>: if x == 1 do a, x == 2 do b: callers of f dictate what to do</a:t>
            </a:r>
          </a:p>
          <a:p>
            <a:pPr lvl="1"/>
            <a:r>
              <a:rPr lang="en-US" dirty="0"/>
              <a:t>Painful to test: have to confirm sequence right no matter how called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instanceof</a:t>
            </a:r>
            <a:r>
              <a:rPr lang="en-US" dirty="0"/>
              <a:t>: yet another way to introduce outside control</a:t>
            </a:r>
          </a:p>
          <a:p>
            <a:pPr lvl="1"/>
            <a:r>
              <a:rPr lang="en-US" dirty="0" err="1"/>
              <a:t>X.g</a:t>
            </a:r>
            <a:r>
              <a:rPr lang="en-US" dirty="0"/>
              <a:t>(class x): if x </a:t>
            </a:r>
            <a:r>
              <a:rPr lang="en-US" dirty="0" err="1"/>
              <a:t>instanceof</a:t>
            </a:r>
            <a:r>
              <a:rPr lang="en-US" dirty="0"/>
              <a:t> Y do a else b: caller again dictates action</a:t>
            </a:r>
          </a:p>
          <a:p>
            <a:r>
              <a:rPr lang="en-US" dirty="0"/>
              <a:t>There are many other ways if statements make code complex</a:t>
            </a:r>
          </a:p>
          <a:p>
            <a:pPr lvl="1"/>
            <a:r>
              <a:rPr lang="en-US" dirty="0"/>
              <a:t>Removing this complexity is hard, but critical to maintainable code</a:t>
            </a:r>
          </a:p>
        </p:txBody>
      </p:sp>
    </p:spTree>
    <p:extLst>
      <p:ext uri="{BB962C8B-B14F-4D97-AF65-F5344CB8AC3E}">
        <p14:creationId xmlns:p14="http://schemas.microsoft.com/office/powerpoint/2010/main" val="50379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9E8C7-3AA6-21F1-ABC1-0F87649A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OO it is, but how to start?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BAAAF-6CE8-4A00-0CC8-107D98B9F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Could just sit down and dream up classes</a:t>
            </a:r>
          </a:p>
          <a:p>
            <a:r>
              <a:rPr lang="en-US" dirty="0"/>
              <a:t>Problem: random classes make maintenance hard</a:t>
            </a:r>
          </a:p>
          <a:p>
            <a:r>
              <a:rPr lang="en-US" dirty="0"/>
              <a:t>Observation: two distinct types of classes</a:t>
            </a:r>
          </a:p>
          <a:p>
            <a:pPr lvl="1"/>
            <a:r>
              <a:rPr lang="en-US" dirty="0"/>
              <a:t>Classes specific to a particular implementation – containers, GUI elements, etc.</a:t>
            </a:r>
          </a:p>
          <a:p>
            <a:pPr lvl="2"/>
            <a:r>
              <a:rPr lang="en-US" dirty="0"/>
              <a:t>These are known as </a:t>
            </a:r>
            <a:r>
              <a:rPr lang="en-US" i="1" dirty="0">
                <a:solidFill>
                  <a:schemeClr val="accent6"/>
                </a:solidFill>
              </a:rPr>
              <a:t>solution classes </a:t>
            </a:r>
            <a:r>
              <a:rPr lang="en-US" dirty="0"/>
              <a:t>– particular to one solution</a:t>
            </a:r>
          </a:p>
          <a:p>
            <a:pPr lvl="1"/>
            <a:r>
              <a:rPr lang="en-US" dirty="0"/>
              <a:t>Classes that reflect objects in a problem: buildings, trees, people</a:t>
            </a:r>
          </a:p>
          <a:p>
            <a:pPr lvl="2"/>
            <a:r>
              <a:rPr lang="en-US" dirty="0"/>
              <a:t>These are </a:t>
            </a:r>
            <a:r>
              <a:rPr lang="en-US" i="1" dirty="0">
                <a:solidFill>
                  <a:schemeClr val="accent6"/>
                </a:solidFill>
              </a:rPr>
              <a:t>domain classes</a:t>
            </a:r>
          </a:p>
          <a:p>
            <a:pPr lvl="2"/>
            <a:r>
              <a:rPr lang="en-US" dirty="0"/>
              <a:t>These relate to objects your clients know about</a:t>
            </a:r>
          </a:p>
          <a:p>
            <a:r>
              <a:rPr lang="en-US" dirty="0"/>
              <a:t>Domain classes localize requirements, make systems easier to modify</a:t>
            </a:r>
          </a:p>
          <a:p>
            <a:pPr lvl="1"/>
            <a:r>
              <a:rPr lang="en-US" dirty="0"/>
              <a:t>Start designs by identifying domain classes!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99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11432</TotalTime>
  <Words>1007</Words>
  <Application>Microsoft Office PowerPoint</Application>
  <PresentationFormat>Widescreen</PresentationFormat>
  <Paragraphs>141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Consolas</vt:lpstr>
      <vt:lpstr>Corbel</vt:lpstr>
      <vt:lpstr>Times New Roman</vt:lpstr>
      <vt:lpstr>Depth</vt:lpstr>
      <vt:lpstr> 1. Software Design</vt:lpstr>
      <vt:lpstr>Software Design</vt:lpstr>
      <vt:lpstr>Understanding design</vt:lpstr>
      <vt:lpstr>What do we need from a good design?</vt:lpstr>
      <vt:lpstr>SWE 2410 Software Design</vt:lpstr>
      <vt:lpstr>Why OO?</vt:lpstr>
      <vt:lpstr>Why OO?</vt:lpstr>
      <vt:lpstr>A theme: remove if</vt:lpstr>
      <vt:lpstr>So OO it is, but how to start?</vt:lpstr>
      <vt:lpstr>Finding Domain Classes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231</cp:revision>
  <dcterms:created xsi:type="dcterms:W3CDTF">2014-08-01T20:24:53Z</dcterms:created>
  <dcterms:modified xsi:type="dcterms:W3CDTF">2026-09-10T15:53:03Z</dcterms:modified>
</cp:coreProperties>
</file>