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54" r:id="rId1"/>
  </p:sldMasterIdLst>
  <p:notesMasterIdLst>
    <p:notesMasterId r:id="rId23"/>
  </p:notesMasterIdLst>
  <p:sldIdLst>
    <p:sldId id="256" r:id="rId2"/>
    <p:sldId id="350" r:id="rId3"/>
    <p:sldId id="351" r:id="rId4"/>
    <p:sldId id="352" r:id="rId5"/>
    <p:sldId id="355" r:id="rId6"/>
    <p:sldId id="316" r:id="rId7"/>
    <p:sldId id="318" r:id="rId8"/>
    <p:sldId id="319" r:id="rId9"/>
    <p:sldId id="320" r:id="rId10"/>
    <p:sldId id="321" r:id="rId11"/>
    <p:sldId id="360" r:id="rId12"/>
    <p:sldId id="356" r:id="rId13"/>
    <p:sldId id="358" r:id="rId14"/>
    <p:sldId id="359" r:id="rId15"/>
    <p:sldId id="344" r:id="rId16"/>
    <p:sldId id="346" r:id="rId17"/>
    <p:sldId id="322" r:id="rId18"/>
    <p:sldId id="323" r:id="rId19"/>
    <p:sldId id="324" r:id="rId20"/>
    <p:sldId id="325" r:id="rId21"/>
    <p:sldId id="312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31" autoAdjust="0"/>
    <p:restoredTop sz="93904" autoAdjust="0"/>
  </p:normalViewPr>
  <p:slideViewPr>
    <p:cSldViewPr snapToGrid="0">
      <p:cViewPr varScale="1">
        <p:scale>
          <a:sx n="92" d="100"/>
          <a:sy n="92" d="100"/>
        </p:scale>
        <p:origin x="80" y="8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8" d="100"/>
          <a:sy n="88" d="100"/>
        </p:scale>
        <p:origin x="2664" y="19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image" Target="../media/image2.svg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image" Target="../media/image2.svg"/></Relationships>
</file>

<file path=ppt/diagrams/_rels/data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image" Target="../media/image2.svg"/></Relationships>
</file>

<file path=ppt/diagrams/_rels/data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image" Target="../media/image2.sv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image" Target="../media/image2.svg"/></Relationships>
</file>

<file path=ppt/diagram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image" Target="../media/image2.svg"/></Relationships>
</file>

<file path=ppt/diagrams/_rels/drawing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image" Target="../media/image2.svg"/></Relationships>
</file>

<file path=ppt/diagrams/_rels/drawing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image" Target="../media/image2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8A860B9-6CEB-4ABC-8DA4-6A3B679C7093}" type="doc">
      <dgm:prSet loTypeId="urn:microsoft.com/office/officeart/2008/layout/BendingPictureCaption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90CC56E-7E87-4B10-A225-330D1040E3B3}">
      <dgm:prSet phldrT="[Text]"/>
      <dgm:spPr/>
      <dgm:t>
        <a:bodyPr/>
        <a:lstStyle/>
        <a:p>
          <a:r>
            <a:rPr lang="en-US" dirty="0"/>
            <a:t>GitHub</a:t>
          </a:r>
        </a:p>
      </dgm:t>
    </dgm:pt>
    <dgm:pt modelId="{F315641E-CFDF-49A6-8FE2-C06025E88C72}" type="parTrans" cxnId="{661BB61A-A895-4723-81DA-B887C1DE3FD9}">
      <dgm:prSet/>
      <dgm:spPr/>
      <dgm:t>
        <a:bodyPr/>
        <a:lstStyle/>
        <a:p>
          <a:endParaRPr lang="en-US"/>
        </a:p>
      </dgm:t>
    </dgm:pt>
    <dgm:pt modelId="{A3A604CB-E1E6-45F0-A06C-4CD0A8E25477}" type="sibTrans" cxnId="{661BB61A-A895-4723-81DA-B887C1DE3FD9}">
      <dgm:prSet/>
      <dgm:spPr/>
      <dgm:t>
        <a:bodyPr/>
        <a:lstStyle/>
        <a:p>
          <a:endParaRPr lang="en-US"/>
        </a:p>
      </dgm:t>
    </dgm:pt>
    <dgm:pt modelId="{40C5AF6E-0345-49AD-B521-E608B938BA19}">
      <dgm:prSet phldrT="[Text]"/>
      <dgm:spPr>
        <a:solidFill>
          <a:schemeClr val="accent4"/>
        </a:solidFill>
      </dgm:spPr>
      <dgm:t>
        <a:bodyPr/>
        <a:lstStyle/>
        <a:p>
          <a:r>
            <a:rPr lang="en-US" dirty="0"/>
            <a:t>Your machine</a:t>
          </a:r>
        </a:p>
      </dgm:t>
    </dgm:pt>
    <dgm:pt modelId="{010AD359-9E4B-41B7-B7F8-E9D061E6AC5F}" type="parTrans" cxnId="{5E7A4E9B-43A4-4B1D-B516-45C5412F4195}">
      <dgm:prSet/>
      <dgm:spPr/>
      <dgm:t>
        <a:bodyPr/>
        <a:lstStyle/>
        <a:p>
          <a:endParaRPr lang="en-US"/>
        </a:p>
      </dgm:t>
    </dgm:pt>
    <dgm:pt modelId="{E4BD762D-F6B5-49B0-96D7-6BCB735BF766}" type="sibTrans" cxnId="{5E7A4E9B-43A4-4B1D-B516-45C5412F4195}">
      <dgm:prSet/>
      <dgm:spPr/>
      <dgm:t>
        <a:bodyPr/>
        <a:lstStyle/>
        <a:p>
          <a:endParaRPr lang="en-US"/>
        </a:p>
      </dgm:t>
    </dgm:pt>
    <dgm:pt modelId="{5A945575-98A8-4E48-A628-DD8D09A24268}" type="pres">
      <dgm:prSet presAssocID="{58A860B9-6CEB-4ABC-8DA4-6A3B679C7093}" presName="diagram" presStyleCnt="0">
        <dgm:presLayoutVars>
          <dgm:dir/>
        </dgm:presLayoutVars>
      </dgm:prSet>
      <dgm:spPr/>
    </dgm:pt>
    <dgm:pt modelId="{98B0FB97-A2C5-4C98-8ACE-6AC1264F4746}" type="pres">
      <dgm:prSet presAssocID="{B90CC56E-7E87-4B10-A225-330D1040E3B3}" presName="composite" presStyleCnt="0"/>
      <dgm:spPr/>
    </dgm:pt>
    <dgm:pt modelId="{5529C70A-ABE4-4EFA-BFAB-161E8F0DCFBC}" type="pres">
      <dgm:prSet presAssocID="{B90CC56E-7E87-4B10-A225-330D1040E3B3}" presName="Image" presStyleLbl="bgShp" presStyleIdx="0" presStyleCnt="2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 t="-18000" b="-18000"/>
          </a:stretch>
        </a:blipFill>
      </dgm:spPr>
      <dgm:extLst>
        <a:ext uri="{E40237B7-FDA0-4F09-8148-C483321AD2D9}">
          <dgm14:cNvPr xmlns:dgm14="http://schemas.microsoft.com/office/drawing/2010/diagram" id="0" name="" descr="Record with solid fill"/>
        </a:ext>
      </dgm:extLst>
    </dgm:pt>
    <dgm:pt modelId="{97875304-5C28-40D4-B191-641DFD836648}" type="pres">
      <dgm:prSet presAssocID="{B90CC56E-7E87-4B10-A225-330D1040E3B3}" presName="Parent" presStyleLbl="node0" presStyleIdx="0" presStyleCnt="2">
        <dgm:presLayoutVars>
          <dgm:bulletEnabled val="1"/>
        </dgm:presLayoutVars>
      </dgm:prSet>
      <dgm:spPr/>
    </dgm:pt>
    <dgm:pt modelId="{717D03D4-D934-4DA8-B1D8-EB87281C5372}" type="pres">
      <dgm:prSet presAssocID="{A3A604CB-E1E6-45F0-A06C-4CD0A8E25477}" presName="sibTrans" presStyleCnt="0"/>
      <dgm:spPr/>
    </dgm:pt>
    <dgm:pt modelId="{9EBD8040-3044-4B8E-9C2B-1C9C139DD84D}" type="pres">
      <dgm:prSet presAssocID="{40C5AF6E-0345-49AD-B521-E608B938BA19}" presName="composite" presStyleCnt="0"/>
      <dgm:spPr/>
    </dgm:pt>
    <dgm:pt modelId="{9562F44E-5546-48D8-94E7-9D458082CA8C}" type="pres">
      <dgm:prSet presAssocID="{40C5AF6E-0345-49AD-B521-E608B938BA19}" presName="Image" presStyleLbl="bgShp" presStyleIdx="1" presStyleCnt="2" custLinFactNeighborY="-59711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18000" b="-18000"/>
          </a:stretch>
        </a:blipFill>
      </dgm:spPr>
      <dgm:extLst>
        <a:ext uri="{E40237B7-FDA0-4F09-8148-C483321AD2D9}">
          <dgm14:cNvPr xmlns:dgm14="http://schemas.microsoft.com/office/drawing/2010/diagram" id="0" name="" descr="Record outline"/>
        </a:ext>
      </dgm:extLst>
    </dgm:pt>
    <dgm:pt modelId="{070334AD-39C5-470C-99F6-ED35A1DBCC38}" type="pres">
      <dgm:prSet presAssocID="{40C5AF6E-0345-49AD-B521-E608B938BA19}" presName="Parent" presStyleLbl="node0" presStyleIdx="1" presStyleCnt="2">
        <dgm:presLayoutVars>
          <dgm:bulletEnabled val="1"/>
        </dgm:presLayoutVars>
      </dgm:prSet>
      <dgm:spPr/>
    </dgm:pt>
  </dgm:ptLst>
  <dgm:cxnLst>
    <dgm:cxn modelId="{661BB61A-A895-4723-81DA-B887C1DE3FD9}" srcId="{58A860B9-6CEB-4ABC-8DA4-6A3B679C7093}" destId="{B90CC56E-7E87-4B10-A225-330D1040E3B3}" srcOrd="0" destOrd="0" parTransId="{F315641E-CFDF-49A6-8FE2-C06025E88C72}" sibTransId="{A3A604CB-E1E6-45F0-A06C-4CD0A8E25477}"/>
    <dgm:cxn modelId="{ABBCE550-6DAC-4ED6-9984-F32932DA27E4}" type="presOf" srcId="{40C5AF6E-0345-49AD-B521-E608B938BA19}" destId="{070334AD-39C5-470C-99F6-ED35A1DBCC38}" srcOrd="0" destOrd="0" presId="urn:microsoft.com/office/officeart/2008/layout/BendingPictureCaption"/>
    <dgm:cxn modelId="{5E7A4E9B-43A4-4B1D-B516-45C5412F4195}" srcId="{58A860B9-6CEB-4ABC-8DA4-6A3B679C7093}" destId="{40C5AF6E-0345-49AD-B521-E608B938BA19}" srcOrd="1" destOrd="0" parTransId="{010AD359-9E4B-41B7-B7F8-E9D061E6AC5F}" sibTransId="{E4BD762D-F6B5-49B0-96D7-6BCB735BF766}"/>
    <dgm:cxn modelId="{06B5D5CC-20CC-4207-B146-5D09655ED9EA}" type="presOf" srcId="{58A860B9-6CEB-4ABC-8DA4-6A3B679C7093}" destId="{5A945575-98A8-4E48-A628-DD8D09A24268}" srcOrd="0" destOrd="0" presId="urn:microsoft.com/office/officeart/2008/layout/BendingPictureCaption"/>
    <dgm:cxn modelId="{649941E8-5FC0-446F-9ED9-8D54132A9142}" type="presOf" srcId="{B90CC56E-7E87-4B10-A225-330D1040E3B3}" destId="{97875304-5C28-40D4-B191-641DFD836648}" srcOrd="0" destOrd="0" presId="urn:microsoft.com/office/officeart/2008/layout/BendingPictureCaption"/>
    <dgm:cxn modelId="{C8ABD9AF-96EE-4201-ABE7-FEF6262EF0C2}" type="presParOf" srcId="{5A945575-98A8-4E48-A628-DD8D09A24268}" destId="{98B0FB97-A2C5-4C98-8ACE-6AC1264F4746}" srcOrd="0" destOrd="0" presId="urn:microsoft.com/office/officeart/2008/layout/BendingPictureCaption"/>
    <dgm:cxn modelId="{DAF8E934-6999-4B90-BB69-A6613529100B}" type="presParOf" srcId="{98B0FB97-A2C5-4C98-8ACE-6AC1264F4746}" destId="{5529C70A-ABE4-4EFA-BFAB-161E8F0DCFBC}" srcOrd="0" destOrd="0" presId="urn:microsoft.com/office/officeart/2008/layout/BendingPictureCaption"/>
    <dgm:cxn modelId="{68E7339A-4B3F-4DAF-B4B7-11CA5EAFD883}" type="presParOf" srcId="{98B0FB97-A2C5-4C98-8ACE-6AC1264F4746}" destId="{97875304-5C28-40D4-B191-641DFD836648}" srcOrd="1" destOrd="0" presId="urn:microsoft.com/office/officeart/2008/layout/BendingPictureCaption"/>
    <dgm:cxn modelId="{0B5E5E0F-359E-4AD1-96FA-7A8CFD4EC54C}" type="presParOf" srcId="{5A945575-98A8-4E48-A628-DD8D09A24268}" destId="{717D03D4-D934-4DA8-B1D8-EB87281C5372}" srcOrd="1" destOrd="0" presId="urn:microsoft.com/office/officeart/2008/layout/BendingPictureCaption"/>
    <dgm:cxn modelId="{727464D3-E0E6-438B-ADC3-E48CAE36DA9E}" type="presParOf" srcId="{5A945575-98A8-4E48-A628-DD8D09A24268}" destId="{9EBD8040-3044-4B8E-9C2B-1C9C139DD84D}" srcOrd="2" destOrd="0" presId="urn:microsoft.com/office/officeart/2008/layout/BendingPictureCaption"/>
    <dgm:cxn modelId="{3EF000F4-122F-4B01-B5D1-304499B0D1E8}" type="presParOf" srcId="{9EBD8040-3044-4B8E-9C2B-1C9C139DD84D}" destId="{9562F44E-5546-48D8-94E7-9D458082CA8C}" srcOrd="0" destOrd="0" presId="urn:microsoft.com/office/officeart/2008/layout/BendingPictureCaption"/>
    <dgm:cxn modelId="{579CA136-D497-48E9-8BB3-DCBE39DF552F}" type="presParOf" srcId="{9EBD8040-3044-4B8E-9C2B-1C9C139DD84D}" destId="{070334AD-39C5-470C-99F6-ED35A1DBCC38}" srcOrd="1" destOrd="0" presId="urn:microsoft.com/office/officeart/2008/layout/BendingPictureCaption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8A860B9-6CEB-4ABC-8DA4-6A3B679C7093}" type="doc">
      <dgm:prSet loTypeId="urn:microsoft.com/office/officeart/2008/layout/BendingPictureCaption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90CC56E-7E87-4B10-A225-330D1040E3B3}">
      <dgm:prSet phldrT="[Text]"/>
      <dgm:spPr/>
      <dgm:t>
        <a:bodyPr/>
        <a:lstStyle/>
        <a:p>
          <a:r>
            <a:rPr lang="en-US" dirty="0"/>
            <a:t>GitHub</a:t>
          </a:r>
        </a:p>
      </dgm:t>
    </dgm:pt>
    <dgm:pt modelId="{F315641E-CFDF-49A6-8FE2-C06025E88C72}" type="parTrans" cxnId="{661BB61A-A895-4723-81DA-B887C1DE3FD9}">
      <dgm:prSet/>
      <dgm:spPr/>
      <dgm:t>
        <a:bodyPr/>
        <a:lstStyle/>
        <a:p>
          <a:endParaRPr lang="en-US"/>
        </a:p>
      </dgm:t>
    </dgm:pt>
    <dgm:pt modelId="{A3A604CB-E1E6-45F0-A06C-4CD0A8E25477}" type="sibTrans" cxnId="{661BB61A-A895-4723-81DA-B887C1DE3FD9}">
      <dgm:prSet/>
      <dgm:spPr/>
      <dgm:t>
        <a:bodyPr/>
        <a:lstStyle/>
        <a:p>
          <a:endParaRPr lang="en-US"/>
        </a:p>
      </dgm:t>
    </dgm:pt>
    <dgm:pt modelId="{40C5AF6E-0345-49AD-B521-E608B938BA19}">
      <dgm:prSet phldrT="[Text]"/>
      <dgm:spPr>
        <a:solidFill>
          <a:schemeClr val="accent4"/>
        </a:solidFill>
      </dgm:spPr>
      <dgm:t>
        <a:bodyPr/>
        <a:lstStyle/>
        <a:p>
          <a:r>
            <a:rPr lang="en-US" dirty="0"/>
            <a:t>Your machine</a:t>
          </a:r>
        </a:p>
      </dgm:t>
    </dgm:pt>
    <dgm:pt modelId="{010AD359-9E4B-41B7-B7F8-E9D061E6AC5F}" type="parTrans" cxnId="{5E7A4E9B-43A4-4B1D-B516-45C5412F4195}">
      <dgm:prSet/>
      <dgm:spPr/>
      <dgm:t>
        <a:bodyPr/>
        <a:lstStyle/>
        <a:p>
          <a:endParaRPr lang="en-US"/>
        </a:p>
      </dgm:t>
    </dgm:pt>
    <dgm:pt modelId="{E4BD762D-F6B5-49B0-96D7-6BCB735BF766}" type="sibTrans" cxnId="{5E7A4E9B-43A4-4B1D-B516-45C5412F4195}">
      <dgm:prSet/>
      <dgm:spPr/>
      <dgm:t>
        <a:bodyPr/>
        <a:lstStyle/>
        <a:p>
          <a:endParaRPr lang="en-US"/>
        </a:p>
      </dgm:t>
    </dgm:pt>
    <dgm:pt modelId="{5A945575-98A8-4E48-A628-DD8D09A24268}" type="pres">
      <dgm:prSet presAssocID="{58A860B9-6CEB-4ABC-8DA4-6A3B679C7093}" presName="diagram" presStyleCnt="0">
        <dgm:presLayoutVars>
          <dgm:dir/>
        </dgm:presLayoutVars>
      </dgm:prSet>
      <dgm:spPr/>
    </dgm:pt>
    <dgm:pt modelId="{98B0FB97-A2C5-4C98-8ACE-6AC1264F4746}" type="pres">
      <dgm:prSet presAssocID="{B90CC56E-7E87-4B10-A225-330D1040E3B3}" presName="composite" presStyleCnt="0"/>
      <dgm:spPr/>
    </dgm:pt>
    <dgm:pt modelId="{5529C70A-ABE4-4EFA-BFAB-161E8F0DCFBC}" type="pres">
      <dgm:prSet presAssocID="{B90CC56E-7E87-4B10-A225-330D1040E3B3}" presName="Image" presStyleLbl="bgShp" presStyleIdx="0" presStyleCnt="2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 t="-18000" b="-18000"/>
          </a:stretch>
        </a:blipFill>
      </dgm:spPr>
      <dgm:extLst>
        <a:ext uri="{E40237B7-FDA0-4F09-8148-C483321AD2D9}">
          <dgm14:cNvPr xmlns:dgm14="http://schemas.microsoft.com/office/drawing/2010/diagram" id="0" name="" descr="Record with solid fill"/>
        </a:ext>
      </dgm:extLst>
    </dgm:pt>
    <dgm:pt modelId="{97875304-5C28-40D4-B191-641DFD836648}" type="pres">
      <dgm:prSet presAssocID="{B90CC56E-7E87-4B10-A225-330D1040E3B3}" presName="Parent" presStyleLbl="node0" presStyleIdx="0" presStyleCnt="2">
        <dgm:presLayoutVars>
          <dgm:bulletEnabled val="1"/>
        </dgm:presLayoutVars>
      </dgm:prSet>
      <dgm:spPr/>
    </dgm:pt>
    <dgm:pt modelId="{717D03D4-D934-4DA8-B1D8-EB87281C5372}" type="pres">
      <dgm:prSet presAssocID="{A3A604CB-E1E6-45F0-A06C-4CD0A8E25477}" presName="sibTrans" presStyleCnt="0"/>
      <dgm:spPr/>
    </dgm:pt>
    <dgm:pt modelId="{9EBD8040-3044-4B8E-9C2B-1C9C139DD84D}" type="pres">
      <dgm:prSet presAssocID="{40C5AF6E-0345-49AD-B521-E608B938BA19}" presName="composite" presStyleCnt="0"/>
      <dgm:spPr/>
    </dgm:pt>
    <dgm:pt modelId="{9562F44E-5546-48D8-94E7-9D458082CA8C}" type="pres">
      <dgm:prSet presAssocID="{40C5AF6E-0345-49AD-B521-E608B938BA19}" presName="Image" presStyleLbl="bgShp" presStyleIdx="1" presStyleCnt="2" custLinFactNeighborY="-59711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18000" b="-18000"/>
          </a:stretch>
        </a:blipFill>
      </dgm:spPr>
      <dgm:extLst>
        <a:ext uri="{E40237B7-FDA0-4F09-8148-C483321AD2D9}">
          <dgm14:cNvPr xmlns:dgm14="http://schemas.microsoft.com/office/drawing/2010/diagram" id="0" name="" descr="Record outline"/>
        </a:ext>
      </dgm:extLst>
    </dgm:pt>
    <dgm:pt modelId="{070334AD-39C5-470C-99F6-ED35A1DBCC38}" type="pres">
      <dgm:prSet presAssocID="{40C5AF6E-0345-49AD-B521-E608B938BA19}" presName="Parent" presStyleLbl="node0" presStyleIdx="1" presStyleCnt="2">
        <dgm:presLayoutVars>
          <dgm:bulletEnabled val="1"/>
        </dgm:presLayoutVars>
      </dgm:prSet>
      <dgm:spPr/>
    </dgm:pt>
  </dgm:ptLst>
  <dgm:cxnLst>
    <dgm:cxn modelId="{661BB61A-A895-4723-81DA-B887C1DE3FD9}" srcId="{58A860B9-6CEB-4ABC-8DA4-6A3B679C7093}" destId="{B90CC56E-7E87-4B10-A225-330D1040E3B3}" srcOrd="0" destOrd="0" parTransId="{F315641E-CFDF-49A6-8FE2-C06025E88C72}" sibTransId="{A3A604CB-E1E6-45F0-A06C-4CD0A8E25477}"/>
    <dgm:cxn modelId="{ABBCE550-6DAC-4ED6-9984-F32932DA27E4}" type="presOf" srcId="{40C5AF6E-0345-49AD-B521-E608B938BA19}" destId="{070334AD-39C5-470C-99F6-ED35A1DBCC38}" srcOrd="0" destOrd="0" presId="urn:microsoft.com/office/officeart/2008/layout/BendingPictureCaption"/>
    <dgm:cxn modelId="{5E7A4E9B-43A4-4B1D-B516-45C5412F4195}" srcId="{58A860B9-6CEB-4ABC-8DA4-6A3B679C7093}" destId="{40C5AF6E-0345-49AD-B521-E608B938BA19}" srcOrd="1" destOrd="0" parTransId="{010AD359-9E4B-41B7-B7F8-E9D061E6AC5F}" sibTransId="{E4BD762D-F6B5-49B0-96D7-6BCB735BF766}"/>
    <dgm:cxn modelId="{06B5D5CC-20CC-4207-B146-5D09655ED9EA}" type="presOf" srcId="{58A860B9-6CEB-4ABC-8DA4-6A3B679C7093}" destId="{5A945575-98A8-4E48-A628-DD8D09A24268}" srcOrd="0" destOrd="0" presId="urn:microsoft.com/office/officeart/2008/layout/BendingPictureCaption"/>
    <dgm:cxn modelId="{649941E8-5FC0-446F-9ED9-8D54132A9142}" type="presOf" srcId="{B90CC56E-7E87-4B10-A225-330D1040E3B3}" destId="{97875304-5C28-40D4-B191-641DFD836648}" srcOrd="0" destOrd="0" presId="urn:microsoft.com/office/officeart/2008/layout/BendingPictureCaption"/>
    <dgm:cxn modelId="{C8ABD9AF-96EE-4201-ABE7-FEF6262EF0C2}" type="presParOf" srcId="{5A945575-98A8-4E48-A628-DD8D09A24268}" destId="{98B0FB97-A2C5-4C98-8ACE-6AC1264F4746}" srcOrd="0" destOrd="0" presId="urn:microsoft.com/office/officeart/2008/layout/BendingPictureCaption"/>
    <dgm:cxn modelId="{DAF8E934-6999-4B90-BB69-A6613529100B}" type="presParOf" srcId="{98B0FB97-A2C5-4C98-8ACE-6AC1264F4746}" destId="{5529C70A-ABE4-4EFA-BFAB-161E8F0DCFBC}" srcOrd="0" destOrd="0" presId="urn:microsoft.com/office/officeart/2008/layout/BendingPictureCaption"/>
    <dgm:cxn modelId="{68E7339A-4B3F-4DAF-B4B7-11CA5EAFD883}" type="presParOf" srcId="{98B0FB97-A2C5-4C98-8ACE-6AC1264F4746}" destId="{97875304-5C28-40D4-B191-641DFD836648}" srcOrd="1" destOrd="0" presId="urn:microsoft.com/office/officeart/2008/layout/BendingPictureCaption"/>
    <dgm:cxn modelId="{0B5E5E0F-359E-4AD1-96FA-7A8CFD4EC54C}" type="presParOf" srcId="{5A945575-98A8-4E48-A628-DD8D09A24268}" destId="{717D03D4-D934-4DA8-B1D8-EB87281C5372}" srcOrd="1" destOrd="0" presId="urn:microsoft.com/office/officeart/2008/layout/BendingPictureCaption"/>
    <dgm:cxn modelId="{727464D3-E0E6-438B-ADC3-E48CAE36DA9E}" type="presParOf" srcId="{5A945575-98A8-4E48-A628-DD8D09A24268}" destId="{9EBD8040-3044-4B8E-9C2B-1C9C139DD84D}" srcOrd="2" destOrd="0" presId="urn:microsoft.com/office/officeart/2008/layout/BendingPictureCaption"/>
    <dgm:cxn modelId="{3EF000F4-122F-4B01-B5D1-304499B0D1E8}" type="presParOf" srcId="{9EBD8040-3044-4B8E-9C2B-1C9C139DD84D}" destId="{9562F44E-5546-48D8-94E7-9D458082CA8C}" srcOrd="0" destOrd="0" presId="urn:microsoft.com/office/officeart/2008/layout/BendingPictureCaption"/>
    <dgm:cxn modelId="{579CA136-D497-48E9-8BB3-DCBE39DF552F}" type="presParOf" srcId="{9EBD8040-3044-4B8E-9C2B-1C9C139DD84D}" destId="{070334AD-39C5-470C-99F6-ED35A1DBCC38}" srcOrd="1" destOrd="0" presId="urn:microsoft.com/office/officeart/2008/layout/BendingPictureCaption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8A860B9-6CEB-4ABC-8DA4-6A3B679C7093}" type="doc">
      <dgm:prSet loTypeId="urn:microsoft.com/office/officeart/2008/layout/BendingPictureCaption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90CC56E-7E87-4B10-A225-330D1040E3B3}">
      <dgm:prSet phldrT="[Text]"/>
      <dgm:spPr/>
      <dgm:t>
        <a:bodyPr/>
        <a:lstStyle/>
        <a:p>
          <a:r>
            <a:rPr lang="en-US" dirty="0"/>
            <a:t>GitHub</a:t>
          </a:r>
        </a:p>
      </dgm:t>
    </dgm:pt>
    <dgm:pt modelId="{F315641E-CFDF-49A6-8FE2-C06025E88C72}" type="parTrans" cxnId="{661BB61A-A895-4723-81DA-B887C1DE3FD9}">
      <dgm:prSet/>
      <dgm:spPr/>
      <dgm:t>
        <a:bodyPr/>
        <a:lstStyle/>
        <a:p>
          <a:endParaRPr lang="en-US"/>
        </a:p>
      </dgm:t>
    </dgm:pt>
    <dgm:pt modelId="{A3A604CB-E1E6-45F0-A06C-4CD0A8E25477}" type="sibTrans" cxnId="{661BB61A-A895-4723-81DA-B887C1DE3FD9}">
      <dgm:prSet/>
      <dgm:spPr/>
      <dgm:t>
        <a:bodyPr/>
        <a:lstStyle/>
        <a:p>
          <a:endParaRPr lang="en-US"/>
        </a:p>
      </dgm:t>
    </dgm:pt>
    <dgm:pt modelId="{40C5AF6E-0345-49AD-B521-E608B938BA19}">
      <dgm:prSet phldrT="[Text]"/>
      <dgm:spPr>
        <a:solidFill>
          <a:schemeClr val="accent4"/>
        </a:solidFill>
      </dgm:spPr>
      <dgm:t>
        <a:bodyPr/>
        <a:lstStyle/>
        <a:p>
          <a:r>
            <a:rPr lang="en-US" dirty="0"/>
            <a:t>Your machine</a:t>
          </a:r>
        </a:p>
      </dgm:t>
    </dgm:pt>
    <dgm:pt modelId="{010AD359-9E4B-41B7-B7F8-E9D061E6AC5F}" type="parTrans" cxnId="{5E7A4E9B-43A4-4B1D-B516-45C5412F4195}">
      <dgm:prSet/>
      <dgm:spPr/>
      <dgm:t>
        <a:bodyPr/>
        <a:lstStyle/>
        <a:p>
          <a:endParaRPr lang="en-US"/>
        </a:p>
      </dgm:t>
    </dgm:pt>
    <dgm:pt modelId="{E4BD762D-F6B5-49B0-96D7-6BCB735BF766}" type="sibTrans" cxnId="{5E7A4E9B-43A4-4B1D-B516-45C5412F4195}">
      <dgm:prSet/>
      <dgm:spPr/>
      <dgm:t>
        <a:bodyPr/>
        <a:lstStyle/>
        <a:p>
          <a:endParaRPr lang="en-US"/>
        </a:p>
      </dgm:t>
    </dgm:pt>
    <dgm:pt modelId="{5A945575-98A8-4E48-A628-DD8D09A24268}" type="pres">
      <dgm:prSet presAssocID="{58A860B9-6CEB-4ABC-8DA4-6A3B679C7093}" presName="diagram" presStyleCnt="0">
        <dgm:presLayoutVars>
          <dgm:dir/>
        </dgm:presLayoutVars>
      </dgm:prSet>
      <dgm:spPr/>
    </dgm:pt>
    <dgm:pt modelId="{98B0FB97-A2C5-4C98-8ACE-6AC1264F4746}" type="pres">
      <dgm:prSet presAssocID="{B90CC56E-7E87-4B10-A225-330D1040E3B3}" presName="composite" presStyleCnt="0"/>
      <dgm:spPr/>
    </dgm:pt>
    <dgm:pt modelId="{5529C70A-ABE4-4EFA-BFAB-161E8F0DCFBC}" type="pres">
      <dgm:prSet presAssocID="{B90CC56E-7E87-4B10-A225-330D1040E3B3}" presName="Image" presStyleLbl="bgShp" presStyleIdx="0" presStyleCnt="2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 t="-18000" b="-18000"/>
          </a:stretch>
        </a:blipFill>
      </dgm:spPr>
      <dgm:extLst>
        <a:ext uri="{E40237B7-FDA0-4F09-8148-C483321AD2D9}">
          <dgm14:cNvPr xmlns:dgm14="http://schemas.microsoft.com/office/drawing/2010/diagram" id="0" name="" descr="Record with solid fill"/>
        </a:ext>
      </dgm:extLst>
    </dgm:pt>
    <dgm:pt modelId="{97875304-5C28-40D4-B191-641DFD836648}" type="pres">
      <dgm:prSet presAssocID="{B90CC56E-7E87-4B10-A225-330D1040E3B3}" presName="Parent" presStyleLbl="node0" presStyleIdx="0" presStyleCnt="2">
        <dgm:presLayoutVars>
          <dgm:bulletEnabled val="1"/>
        </dgm:presLayoutVars>
      </dgm:prSet>
      <dgm:spPr/>
    </dgm:pt>
    <dgm:pt modelId="{717D03D4-D934-4DA8-B1D8-EB87281C5372}" type="pres">
      <dgm:prSet presAssocID="{A3A604CB-E1E6-45F0-A06C-4CD0A8E25477}" presName="sibTrans" presStyleCnt="0"/>
      <dgm:spPr/>
    </dgm:pt>
    <dgm:pt modelId="{9EBD8040-3044-4B8E-9C2B-1C9C139DD84D}" type="pres">
      <dgm:prSet presAssocID="{40C5AF6E-0345-49AD-B521-E608B938BA19}" presName="composite" presStyleCnt="0"/>
      <dgm:spPr/>
    </dgm:pt>
    <dgm:pt modelId="{9562F44E-5546-48D8-94E7-9D458082CA8C}" type="pres">
      <dgm:prSet presAssocID="{40C5AF6E-0345-49AD-B521-E608B938BA19}" presName="Image" presStyleLbl="bgShp" presStyleIdx="1" presStyleCnt="2" custLinFactNeighborY="-59711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18000" b="-18000"/>
          </a:stretch>
        </a:blipFill>
      </dgm:spPr>
      <dgm:extLst>
        <a:ext uri="{E40237B7-FDA0-4F09-8148-C483321AD2D9}">
          <dgm14:cNvPr xmlns:dgm14="http://schemas.microsoft.com/office/drawing/2010/diagram" id="0" name="" descr="Record outline"/>
        </a:ext>
      </dgm:extLst>
    </dgm:pt>
    <dgm:pt modelId="{070334AD-39C5-470C-99F6-ED35A1DBCC38}" type="pres">
      <dgm:prSet presAssocID="{40C5AF6E-0345-49AD-B521-E608B938BA19}" presName="Parent" presStyleLbl="node0" presStyleIdx="1" presStyleCnt="2">
        <dgm:presLayoutVars>
          <dgm:bulletEnabled val="1"/>
        </dgm:presLayoutVars>
      </dgm:prSet>
      <dgm:spPr/>
    </dgm:pt>
  </dgm:ptLst>
  <dgm:cxnLst>
    <dgm:cxn modelId="{661BB61A-A895-4723-81DA-B887C1DE3FD9}" srcId="{58A860B9-6CEB-4ABC-8DA4-6A3B679C7093}" destId="{B90CC56E-7E87-4B10-A225-330D1040E3B3}" srcOrd="0" destOrd="0" parTransId="{F315641E-CFDF-49A6-8FE2-C06025E88C72}" sibTransId="{A3A604CB-E1E6-45F0-A06C-4CD0A8E25477}"/>
    <dgm:cxn modelId="{ABBCE550-6DAC-4ED6-9984-F32932DA27E4}" type="presOf" srcId="{40C5AF6E-0345-49AD-B521-E608B938BA19}" destId="{070334AD-39C5-470C-99F6-ED35A1DBCC38}" srcOrd="0" destOrd="0" presId="urn:microsoft.com/office/officeart/2008/layout/BendingPictureCaption"/>
    <dgm:cxn modelId="{5E7A4E9B-43A4-4B1D-B516-45C5412F4195}" srcId="{58A860B9-6CEB-4ABC-8DA4-6A3B679C7093}" destId="{40C5AF6E-0345-49AD-B521-E608B938BA19}" srcOrd="1" destOrd="0" parTransId="{010AD359-9E4B-41B7-B7F8-E9D061E6AC5F}" sibTransId="{E4BD762D-F6B5-49B0-96D7-6BCB735BF766}"/>
    <dgm:cxn modelId="{06B5D5CC-20CC-4207-B146-5D09655ED9EA}" type="presOf" srcId="{58A860B9-6CEB-4ABC-8DA4-6A3B679C7093}" destId="{5A945575-98A8-4E48-A628-DD8D09A24268}" srcOrd="0" destOrd="0" presId="urn:microsoft.com/office/officeart/2008/layout/BendingPictureCaption"/>
    <dgm:cxn modelId="{649941E8-5FC0-446F-9ED9-8D54132A9142}" type="presOf" srcId="{B90CC56E-7E87-4B10-A225-330D1040E3B3}" destId="{97875304-5C28-40D4-B191-641DFD836648}" srcOrd="0" destOrd="0" presId="urn:microsoft.com/office/officeart/2008/layout/BendingPictureCaption"/>
    <dgm:cxn modelId="{C8ABD9AF-96EE-4201-ABE7-FEF6262EF0C2}" type="presParOf" srcId="{5A945575-98A8-4E48-A628-DD8D09A24268}" destId="{98B0FB97-A2C5-4C98-8ACE-6AC1264F4746}" srcOrd="0" destOrd="0" presId="urn:microsoft.com/office/officeart/2008/layout/BendingPictureCaption"/>
    <dgm:cxn modelId="{DAF8E934-6999-4B90-BB69-A6613529100B}" type="presParOf" srcId="{98B0FB97-A2C5-4C98-8ACE-6AC1264F4746}" destId="{5529C70A-ABE4-4EFA-BFAB-161E8F0DCFBC}" srcOrd="0" destOrd="0" presId="urn:microsoft.com/office/officeart/2008/layout/BendingPictureCaption"/>
    <dgm:cxn modelId="{68E7339A-4B3F-4DAF-B4B7-11CA5EAFD883}" type="presParOf" srcId="{98B0FB97-A2C5-4C98-8ACE-6AC1264F4746}" destId="{97875304-5C28-40D4-B191-641DFD836648}" srcOrd="1" destOrd="0" presId="urn:microsoft.com/office/officeart/2008/layout/BendingPictureCaption"/>
    <dgm:cxn modelId="{0B5E5E0F-359E-4AD1-96FA-7A8CFD4EC54C}" type="presParOf" srcId="{5A945575-98A8-4E48-A628-DD8D09A24268}" destId="{717D03D4-D934-4DA8-B1D8-EB87281C5372}" srcOrd="1" destOrd="0" presId="urn:microsoft.com/office/officeart/2008/layout/BendingPictureCaption"/>
    <dgm:cxn modelId="{727464D3-E0E6-438B-ADC3-E48CAE36DA9E}" type="presParOf" srcId="{5A945575-98A8-4E48-A628-DD8D09A24268}" destId="{9EBD8040-3044-4B8E-9C2B-1C9C139DD84D}" srcOrd="2" destOrd="0" presId="urn:microsoft.com/office/officeart/2008/layout/BendingPictureCaption"/>
    <dgm:cxn modelId="{3EF000F4-122F-4B01-B5D1-304499B0D1E8}" type="presParOf" srcId="{9EBD8040-3044-4B8E-9C2B-1C9C139DD84D}" destId="{9562F44E-5546-48D8-94E7-9D458082CA8C}" srcOrd="0" destOrd="0" presId="urn:microsoft.com/office/officeart/2008/layout/BendingPictureCaption"/>
    <dgm:cxn modelId="{579CA136-D497-48E9-8BB3-DCBE39DF552F}" type="presParOf" srcId="{9EBD8040-3044-4B8E-9C2B-1C9C139DD84D}" destId="{070334AD-39C5-470C-99F6-ED35A1DBCC38}" srcOrd="1" destOrd="0" presId="urn:microsoft.com/office/officeart/2008/layout/BendingPictureCaption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8A860B9-6CEB-4ABC-8DA4-6A3B679C7093}" type="doc">
      <dgm:prSet loTypeId="urn:microsoft.com/office/officeart/2008/layout/BendingPictureCaption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90CC56E-7E87-4B10-A225-330D1040E3B3}">
      <dgm:prSet phldrT="[Text]"/>
      <dgm:spPr/>
      <dgm:t>
        <a:bodyPr/>
        <a:lstStyle/>
        <a:p>
          <a:r>
            <a:rPr lang="en-US" dirty="0"/>
            <a:t>GitHub</a:t>
          </a:r>
        </a:p>
      </dgm:t>
    </dgm:pt>
    <dgm:pt modelId="{F315641E-CFDF-49A6-8FE2-C06025E88C72}" type="parTrans" cxnId="{661BB61A-A895-4723-81DA-B887C1DE3FD9}">
      <dgm:prSet/>
      <dgm:spPr/>
      <dgm:t>
        <a:bodyPr/>
        <a:lstStyle/>
        <a:p>
          <a:endParaRPr lang="en-US"/>
        </a:p>
      </dgm:t>
    </dgm:pt>
    <dgm:pt modelId="{A3A604CB-E1E6-45F0-A06C-4CD0A8E25477}" type="sibTrans" cxnId="{661BB61A-A895-4723-81DA-B887C1DE3FD9}">
      <dgm:prSet/>
      <dgm:spPr/>
      <dgm:t>
        <a:bodyPr/>
        <a:lstStyle/>
        <a:p>
          <a:endParaRPr lang="en-US"/>
        </a:p>
      </dgm:t>
    </dgm:pt>
    <dgm:pt modelId="{40C5AF6E-0345-49AD-B521-E608B938BA19}">
      <dgm:prSet phldrT="[Text]"/>
      <dgm:spPr>
        <a:solidFill>
          <a:schemeClr val="accent4"/>
        </a:solidFill>
      </dgm:spPr>
      <dgm:t>
        <a:bodyPr/>
        <a:lstStyle/>
        <a:p>
          <a:r>
            <a:rPr lang="en-US" dirty="0"/>
            <a:t>Your machine</a:t>
          </a:r>
        </a:p>
      </dgm:t>
    </dgm:pt>
    <dgm:pt modelId="{010AD359-9E4B-41B7-B7F8-E9D061E6AC5F}" type="parTrans" cxnId="{5E7A4E9B-43A4-4B1D-B516-45C5412F4195}">
      <dgm:prSet/>
      <dgm:spPr/>
      <dgm:t>
        <a:bodyPr/>
        <a:lstStyle/>
        <a:p>
          <a:endParaRPr lang="en-US"/>
        </a:p>
      </dgm:t>
    </dgm:pt>
    <dgm:pt modelId="{E4BD762D-F6B5-49B0-96D7-6BCB735BF766}" type="sibTrans" cxnId="{5E7A4E9B-43A4-4B1D-B516-45C5412F4195}">
      <dgm:prSet/>
      <dgm:spPr/>
      <dgm:t>
        <a:bodyPr/>
        <a:lstStyle/>
        <a:p>
          <a:endParaRPr lang="en-US"/>
        </a:p>
      </dgm:t>
    </dgm:pt>
    <dgm:pt modelId="{5A945575-98A8-4E48-A628-DD8D09A24268}" type="pres">
      <dgm:prSet presAssocID="{58A860B9-6CEB-4ABC-8DA4-6A3B679C7093}" presName="diagram" presStyleCnt="0">
        <dgm:presLayoutVars>
          <dgm:dir/>
        </dgm:presLayoutVars>
      </dgm:prSet>
      <dgm:spPr/>
    </dgm:pt>
    <dgm:pt modelId="{98B0FB97-A2C5-4C98-8ACE-6AC1264F4746}" type="pres">
      <dgm:prSet presAssocID="{B90CC56E-7E87-4B10-A225-330D1040E3B3}" presName="composite" presStyleCnt="0"/>
      <dgm:spPr/>
    </dgm:pt>
    <dgm:pt modelId="{5529C70A-ABE4-4EFA-BFAB-161E8F0DCFBC}" type="pres">
      <dgm:prSet presAssocID="{B90CC56E-7E87-4B10-A225-330D1040E3B3}" presName="Image" presStyleLbl="bgShp" presStyleIdx="0" presStyleCnt="2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 t="-18000" b="-18000"/>
          </a:stretch>
        </a:blipFill>
      </dgm:spPr>
      <dgm:extLst>
        <a:ext uri="{E40237B7-FDA0-4F09-8148-C483321AD2D9}">
          <dgm14:cNvPr xmlns:dgm14="http://schemas.microsoft.com/office/drawing/2010/diagram" id="0" name="" descr="Record with solid fill"/>
        </a:ext>
      </dgm:extLst>
    </dgm:pt>
    <dgm:pt modelId="{97875304-5C28-40D4-B191-641DFD836648}" type="pres">
      <dgm:prSet presAssocID="{B90CC56E-7E87-4B10-A225-330D1040E3B3}" presName="Parent" presStyleLbl="node0" presStyleIdx="0" presStyleCnt="2">
        <dgm:presLayoutVars>
          <dgm:bulletEnabled val="1"/>
        </dgm:presLayoutVars>
      </dgm:prSet>
      <dgm:spPr/>
    </dgm:pt>
    <dgm:pt modelId="{717D03D4-D934-4DA8-B1D8-EB87281C5372}" type="pres">
      <dgm:prSet presAssocID="{A3A604CB-E1E6-45F0-A06C-4CD0A8E25477}" presName="sibTrans" presStyleCnt="0"/>
      <dgm:spPr/>
    </dgm:pt>
    <dgm:pt modelId="{9EBD8040-3044-4B8E-9C2B-1C9C139DD84D}" type="pres">
      <dgm:prSet presAssocID="{40C5AF6E-0345-49AD-B521-E608B938BA19}" presName="composite" presStyleCnt="0"/>
      <dgm:spPr/>
    </dgm:pt>
    <dgm:pt modelId="{9562F44E-5546-48D8-94E7-9D458082CA8C}" type="pres">
      <dgm:prSet presAssocID="{40C5AF6E-0345-49AD-B521-E608B938BA19}" presName="Image" presStyleLbl="bgShp" presStyleIdx="1" presStyleCnt="2" custLinFactNeighborY="-59711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18000" b="-18000"/>
          </a:stretch>
        </a:blipFill>
      </dgm:spPr>
      <dgm:extLst>
        <a:ext uri="{E40237B7-FDA0-4F09-8148-C483321AD2D9}">
          <dgm14:cNvPr xmlns:dgm14="http://schemas.microsoft.com/office/drawing/2010/diagram" id="0" name="" descr="Record outline"/>
        </a:ext>
      </dgm:extLst>
    </dgm:pt>
    <dgm:pt modelId="{070334AD-39C5-470C-99F6-ED35A1DBCC38}" type="pres">
      <dgm:prSet presAssocID="{40C5AF6E-0345-49AD-B521-E608B938BA19}" presName="Parent" presStyleLbl="node0" presStyleIdx="1" presStyleCnt="2">
        <dgm:presLayoutVars>
          <dgm:bulletEnabled val="1"/>
        </dgm:presLayoutVars>
      </dgm:prSet>
      <dgm:spPr/>
    </dgm:pt>
  </dgm:ptLst>
  <dgm:cxnLst>
    <dgm:cxn modelId="{661BB61A-A895-4723-81DA-B887C1DE3FD9}" srcId="{58A860B9-6CEB-4ABC-8DA4-6A3B679C7093}" destId="{B90CC56E-7E87-4B10-A225-330D1040E3B3}" srcOrd="0" destOrd="0" parTransId="{F315641E-CFDF-49A6-8FE2-C06025E88C72}" sibTransId="{A3A604CB-E1E6-45F0-A06C-4CD0A8E25477}"/>
    <dgm:cxn modelId="{ABBCE550-6DAC-4ED6-9984-F32932DA27E4}" type="presOf" srcId="{40C5AF6E-0345-49AD-B521-E608B938BA19}" destId="{070334AD-39C5-470C-99F6-ED35A1DBCC38}" srcOrd="0" destOrd="0" presId="urn:microsoft.com/office/officeart/2008/layout/BendingPictureCaption"/>
    <dgm:cxn modelId="{5E7A4E9B-43A4-4B1D-B516-45C5412F4195}" srcId="{58A860B9-6CEB-4ABC-8DA4-6A3B679C7093}" destId="{40C5AF6E-0345-49AD-B521-E608B938BA19}" srcOrd="1" destOrd="0" parTransId="{010AD359-9E4B-41B7-B7F8-E9D061E6AC5F}" sibTransId="{E4BD762D-F6B5-49B0-96D7-6BCB735BF766}"/>
    <dgm:cxn modelId="{06B5D5CC-20CC-4207-B146-5D09655ED9EA}" type="presOf" srcId="{58A860B9-6CEB-4ABC-8DA4-6A3B679C7093}" destId="{5A945575-98A8-4E48-A628-DD8D09A24268}" srcOrd="0" destOrd="0" presId="urn:microsoft.com/office/officeart/2008/layout/BendingPictureCaption"/>
    <dgm:cxn modelId="{649941E8-5FC0-446F-9ED9-8D54132A9142}" type="presOf" srcId="{B90CC56E-7E87-4B10-A225-330D1040E3B3}" destId="{97875304-5C28-40D4-B191-641DFD836648}" srcOrd="0" destOrd="0" presId="urn:microsoft.com/office/officeart/2008/layout/BendingPictureCaption"/>
    <dgm:cxn modelId="{C8ABD9AF-96EE-4201-ABE7-FEF6262EF0C2}" type="presParOf" srcId="{5A945575-98A8-4E48-A628-DD8D09A24268}" destId="{98B0FB97-A2C5-4C98-8ACE-6AC1264F4746}" srcOrd="0" destOrd="0" presId="urn:microsoft.com/office/officeart/2008/layout/BendingPictureCaption"/>
    <dgm:cxn modelId="{DAF8E934-6999-4B90-BB69-A6613529100B}" type="presParOf" srcId="{98B0FB97-A2C5-4C98-8ACE-6AC1264F4746}" destId="{5529C70A-ABE4-4EFA-BFAB-161E8F0DCFBC}" srcOrd="0" destOrd="0" presId="urn:microsoft.com/office/officeart/2008/layout/BendingPictureCaption"/>
    <dgm:cxn modelId="{68E7339A-4B3F-4DAF-B4B7-11CA5EAFD883}" type="presParOf" srcId="{98B0FB97-A2C5-4C98-8ACE-6AC1264F4746}" destId="{97875304-5C28-40D4-B191-641DFD836648}" srcOrd="1" destOrd="0" presId="urn:microsoft.com/office/officeart/2008/layout/BendingPictureCaption"/>
    <dgm:cxn modelId="{0B5E5E0F-359E-4AD1-96FA-7A8CFD4EC54C}" type="presParOf" srcId="{5A945575-98A8-4E48-A628-DD8D09A24268}" destId="{717D03D4-D934-4DA8-B1D8-EB87281C5372}" srcOrd="1" destOrd="0" presId="urn:microsoft.com/office/officeart/2008/layout/BendingPictureCaption"/>
    <dgm:cxn modelId="{727464D3-E0E6-438B-ADC3-E48CAE36DA9E}" type="presParOf" srcId="{5A945575-98A8-4E48-A628-DD8D09A24268}" destId="{9EBD8040-3044-4B8E-9C2B-1C9C139DD84D}" srcOrd="2" destOrd="0" presId="urn:microsoft.com/office/officeart/2008/layout/BendingPictureCaption"/>
    <dgm:cxn modelId="{3EF000F4-122F-4B01-B5D1-304499B0D1E8}" type="presParOf" srcId="{9EBD8040-3044-4B8E-9C2B-1C9C139DD84D}" destId="{9562F44E-5546-48D8-94E7-9D458082CA8C}" srcOrd="0" destOrd="0" presId="urn:microsoft.com/office/officeart/2008/layout/BendingPictureCaption"/>
    <dgm:cxn modelId="{579CA136-D497-48E9-8BB3-DCBE39DF552F}" type="presParOf" srcId="{9EBD8040-3044-4B8E-9C2B-1C9C139DD84D}" destId="{070334AD-39C5-470C-99F6-ED35A1DBCC38}" srcOrd="1" destOrd="0" presId="urn:microsoft.com/office/officeart/2008/layout/BendingPictureCaption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29C70A-ABE4-4EFA-BFAB-161E8F0DCFBC}">
      <dsp:nvSpPr>
        <dsp:cNvPr id="0" name=""/>
        <dsp:cNvSpPr/>
      </dsp:nvSpPr>
      <dsp:spPr>
        <a:xfrm>
          <a:off x="1170425" y="0"/>
          <a:ext cx="3199132" cy="2364147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 t="-18000" b="-18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7875304-5C28-40D4-B191-641DFD836648}">
      <dsp:nvSpPr>
        <dsp:cNvPr id="0" name=""/>
        <dsp:cNvSpPr/>
      </dsp:nvSpPr>
      <dsp:spPr>
        <a:xfrm>
          <a:off x="1817058" y="1935483"/>
          <a:ext cx="2756699" cy="6624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5000"/>
            </a:spcAft>
            <a:buNone/>
          </a:pPr>
          <a:r>
            <a:rPr lang="en-US" sz="3600" kern="1200" dirty="0"/>
            <a:t>GitHub</a:t>
          </a:r>
        </a:p>
      </dsp:txBody>
      <dsp:txXfrm>
        <a:off x="1817058" y="1935483"/>
        <a:ext cx="2756699" cy="662480"/>
      </dsp:txXfrm>
    </dsp:sp>
    <dsp:sp modelId="{9562F44E-5546-48D8-94E7-9D458082CA8C}">
      <dsp:nvSpPr>
        <dsp:cNvPr id="0" name=""/>
        <dsp:cNvSpPr/>
      </dsp:nvSpPr>
      <dsp:spPr>
        <a:xfrm>
          <a:off x="5590148" y="0"/>
          <a:ext cx="3199132" cy="2364147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18000" b="-18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0334AD-39C5-470C-99F6-ED35A1DBCC38}">
      <dsp:nvSpPr>
        <dsp:cNvPr id="0" name=""/>
        <dsp:cNvSpPr/>
      </dsp:nvSpPr>
      <dsp:spPr>
        <a:xfrm>
          <a:off x="6236782" y="1935483"/>
          <a:ext cx="2756699" cy="662480"/>
        </a:xfrm>
        <a:prstGeom prst="rect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5000"/>
            </a:spcAft>
            <a:buNone/>
          </a:pPr>
          <a:r>
            <a:rPr lang="en-US" sz="3600" kern="1200" dirty="0"/>
            <a:t>Your machine</a:t>
          </a:r>
        </a:p>
      </dsp:txBody>
      <dsp:txXfrm>
        <a:off x="6236782" y="1935483"/>
        <a:ext cx="2756699" cy="66248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29C70A-ABE4-4EFA-BFAB-161E8F0DCFBC}">
      <dsp:nvSpPr>
        <dsp:cNvPr id="0" name=""/>
        <dsp:cNvSpPr/>
      </dsp:nvSpPr>
      <dsp:spPr>
        <a:xfrm>
          <a:off x="1170425" y="0"/>
          <a:ext cx="3199132" cy="2364147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 t="-18000" b="-18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7875304-5C28-40D4-B191-641DFD836648}">
      <dsp:nvSpPr>
        <dsp:cNvPr id="0" name=""/>
        <dsp:cNvSpPr/>
      </dsp:nvSpPr>
      <dsp:spPr>
        <a:xfrm>
          <a:off x="1817058" y="1935483"/>
          <a:ext cx="2756699" cy="6624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5000"/>
            </a:spcAft>
            <a:buNone/>
          </a:pPr>
          <a:r>
            <a:rPr lang="en-US" sz="3600" kern="1200" dirty="0"/>
            <a:t>GitHub</a:t>
          </a:r>
        </a:p>
      </dsp:txBody>
      <dsp:txXfrm>
        <a:off x="1817058" y="1935483"/>
        <a:ext cx="2756699" cy="662480"/>
      </dsp:txXfrm>
    </dsp:sp>
    <dsp:sp modelId="{9562F44E-5546-48D8-94E7-9D458082CA8C}">
      <dsp:nvSpPr>
        <dsp:cNvPr id="0" name=""/>
        <dsp:cNvSpPr/>
      </dsp:nvSpPr>
      <dsp:spPr>
        <a:xfrm>
          <a:off x="5590148" y="0"/>
          <a:ext cx="3199132" cy="2364147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18000" b="-18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0334AD-39C5-470C-99F6-ED35A1DBCC38}">
      <dsp:nvSpPr>
        <dsp:cNvPr id="0" name=""/>
        <dsp:cNvSpPr/>
      </dsp:nvSpPr>
      <dsp:spPr>
        <a:xfrm>
          <a:off x="6236782" y="1935483"/>
          <a:ext cx="2756699" cy="662480"/>
        </a:xfrm>
        <a:prstGeom prst="rect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5000"/>
            </a:spcAft>
            <a:buNone/>
          </a:pPr>
          <a:r>
            <a:rPr lang="en-US" sz="3600" kern="1200" dirty="0"/>
            <a:t>Your machine</a:t>
          </a:r>
        </a:p>
      </dsp:txBody>
      <dsp:txXfrm>
        <a:off x="6236782" y="1935483"/>
        <a:ext cx="2756699" cy="66248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29C70A-ABE4-4EFA-BFAB-161E8F0DCFBC}">
      <dsp:nvSpPr>
        <dsp:cNvPr id="0" name=""/>
        <dsp:cNvSpPr/>
      </dsp:nvSpPr>
      <dsp:spPr>
        <a:xfrm>
          <a:off x="1170425" y="0"/>
          <a:ext cx="3199132" cy="2364147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 t="-18000" b="-18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7875304-5C28-40D4-B191-641DFD836648}">
      <dsp:nvSpPr>
        <dsp:cNvPr id="0" name=""/>
        <dsp:cNvSpPr/>
      </dsp:nvSpPr>
      <dsp:spPr>
        <a:xfrm>
          <a:off x="1817058" y="1935483"/>
          <a:ext cx="2756699" cy="6624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5000"/>
            </a:spcAft>
            <a:buNone/>
          </a:pPr>
          <a:r>
            <a:rPr lang="en-US" sz="3600" kern="1200" dirty="0"/>
            <a:t>GitHub</a:t>
          </a:r>
        </a:p>
      </dsp:txBody>
      <dsp:txXfrm>
        <a:off x="1817058" y="1935483"/>
        <a:ext cx="2756699" cy="662480"/>
      </dsp:txXfrm>
    </dsp:sp>
    <dsp:sp modelId="{9562F44E-5546-48D8-94E7-9D458082CA8C}">
      <dsp:nvSpPr>
        <dsp:cNvPr id="0" name=""/>
        <dsp:cNvSpPr/>
      </dsp:nvSpPr>
      <dsp:spPr>
        <a:xfrm>
          <a:off x="5590148" y="0"/>
          <a:ext cx="3199132" cy="2364147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18000" b="-18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0334AD-39C5-470C-99F6-ED35A1DBCC38}">
      <dsp:nvSpPr>
        <dsp:cNvPr id="0" name=""/>
        <dsp:cNvSpPr/>
      </dsp:nvSpPr>
      <dsp:spPr>
        <a:xfrm>
          <a:off x="6236782" y="1935483"/>
          <a:ext cx="2756699" cy="662480"/>
        </a:xfrm>
        <a:prstGeom prst="rect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5000"/>
            </a:spcAft>
            <a:buNone/>
          </a:pPr>
          <a:r>
            <a:rPr lang="en-US" sz="3600" kern="1200" dirty="0"/>
            <a:t>Your machine</a:t>
          </a:r>
        </a:p>
      </dsp:txBody>
      <dsp:txXfrm>
        <a:off x="6236782" y="1935483"/>
        <a:ext cx="2756699" cy="66248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29C70A-ABE4-4EFA-BFAB-161E8F0DCFBC}">
      <dsp:nvSpPr>
        <dsp:cNvPr id="0" name=""/>
        <dsp:cNvSpPr/>
      </dsp:nvSpPr>
      <dsp:spPr>
        <a:xfrm>
          <a:off x="1170425" y="0"/>
          <a:ext cx="3199132" cy="2364147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 t="-18000" b="-18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7875304-5C28-40D4-B191-641DFD836648}">
      <dsp:nvSpPr>
        <dsp:cNvPr id="0" name=""/>
        <dsp:cNvSpPr/>
      </dsp:nvSpPr>
      <dsp:spPr>
        <a:xfrm>
          <a:off x="1817058" y="1935483"/>
          <a:ext cx="2756699" cy="6624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5000"/>
            </a:spcAft>
            <a:buNone/>
          </a:pPr>
          <a:r>
            <a:rPr lang="en-US" sz="3600" kern="1200" dirty="0"/>
            <a:t>GitHub</a:t>
          </a:r>
        </a:p>
      </dsp:txBody>
      <dsp:txXfrm>
        <a:off x="1817058" y="1935483"/>
        <a:ext cx="2756699" cy="662480"/>
      </dsp:txXfrm>
    </dsp:sp>
    <dsp:sp modelId="{9562F44E-5546-48D8-94E7-9D458082CA8C}">
      <dsp:nvSpPr>
        <dsp:cNvPr id="0" name=""/>
        <dsp:cNvSpPr/>
      </dsp:nvSpPr>
      <dsp:spPr>
        <a:xfrm>
          <a:off x="5590148" y="0"/>
          <a:ext cx="3199132" cy="2364147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18000" b="-18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0334AD-39C5-470C-99F6-ED35A1DBCC38}">
      <dsp:nvSpPr>
        <dsp:cNvPr id="0" name=""/>
        <dsp:cNvSpPr/>
      </dsp:nvSpPr>
      <dsp:spPr>
        <a:xfrm>
          <a:off x="6236782" y="1935483"/>
          <a:ext cx="2756699" cy="662480"/>
        </a:xfrm>
        <a:prstGeom prst="rect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5000"/>
            </a:spcAft>
            <a:buNone/>
          </a:pPr>
          <a:r>
            <a:rPr lang="en-US" sz="3600" kern="1200" dirty="0"/>
            <a:t>Your machine</a:t>
          </a:r>
        </a:p>
      </dsp:txBody>
      <dsp:txXfrm>
        <a:off x="6236782" y="1935483"/>
        <a:ext cx="2756699" cy="6624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BendingPictureCaption">
  <dgm:title val=""/>
  <dgm:desc val=""/>
  <dgm:catLst>
    <dgm:cat type="picture" pri="6000"/>
    <dgm:cat type="pictureconvert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7" srcId="0" destId="1" srcOrd="0" destOrd="0"/>
        <dgm:cxn modelId="8" srcId="0" destId="2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diagram">
    <dgm:varLst>
      <dgm:dir/>
    </dgm:varLst>
    <dgm:choose name="Name0">
      <dgm:if name="Name1" func="var" arg="dir" op="equ" val="norm">
        <dgm:alg type="snake">
          <dgm:param type="off" val="ctr"/>
        </dgm:alg>
      </dgm:if>
      <dgm:else name="Name2">
        <dgm:alg type="snake">
          <dgm:param type="grDir" val="tR"/>
          <dgm:param type="off" val="c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.3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Image" refType="w" fact="0"/>
              <dgm:constr type="t" for="ch" forName="Image" refType="h" fact="0"/>
              <dgm:constr type="w" for="ch" forName="Image" refType="w" fact="0.94"/>
              <dgm:constr type="h" for="ch" forName="Image" refType="h" fact="0.91"/>
              <dgm:constr type="l" for="ch" forName="Parent" refType="w" fact="0.19"/>
              <dgm:constr type="t" for="ch" forName="Parent" refType="h" fact="0.745"/>
              <dgm:constr type="w" for="ch" forName="Parent" refType="w" fact="0.81"/>
              <dgm:constr type="h" for="ch" forName="Parent" refType="h" fact="0.255"/>
            </dgm:constrLst>
          </dgm:if>
          <dgm:else name="Name5">
            <dgm:constrLst>
              <dgm:constr type="l" for="ch" forName="Image" refType="w" fact="0.06"/>
              <dgm:constr type="t" for="ch" forName="Image" refType="h" fact="0"/>
              <dgm:constr type="w" for="ch" forName="Image" refType="w" fact="0.94"/>
              <dgm:constr type="h" for="ch" forName="Image" refType="h" fact="0.91"/>
              <dgm:constr type="l" for="ch" forName="Parent" refType="w" fact="0"/>
              <dgm:constr type="t" for="ch" forName="Parent" refType="h" fact="0.745"/>
              <dgm:constr type="w" for="ch" forName="Parent" refType="w" fact="0.81"/>
              <dgm:constr type="h" for="ch" forName="Parent" refType="h" fact="0.255"/>
            </dgm:constrLst>
          </dgm:else>
        </dgm:choose>
        <dgm:layoutNode name="Image" styleLbl="bgShp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Parent" styleLbl="node0">
          <dgm:varLst>
            <dgm:bulletEnabled val="1"/>
          </dgm:varLst>
          <dgm:alg type="tx">
            <dgm:param type="txAnchorVertCh" val="mid"/>
            <dgm:param type="shpTxRTLAlignCh" val="r"/>
            <dgm:param type="lnSpAfParP" val="5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BendingPictureCaption">
  <dgm:title val=""/>
  <dgm:desc val=""/>
  <dgm:catLst>
    <dgm:cat type="picture" pri="6000"/>
    <dgm:cat type="pictureconvert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7" srcId="0" destId="1" srcOrd="0" destOrd="0"/>
        <dgm:cxn modelId="8" srcId="0" destId="2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diagram">
    <dgm:varLst>
      <dgm:dir/>
    </dgm:varLst>
    <dgm:choose name="Name0">
      <dgm:if name="Name1" func="var" arg="dir" op="equ" val="norm">
        <dgm:alg type="snake">
          <dgm:param type="off" val="ctr"/>
        </dgm:alg>
      </dgm:if>
      <dgm:else name="Name2">
        <dgm:alg type="snake">
          <dgm:param type="grDir" val="tR"/>
          <dgm:param type="off" val="c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.3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Image" refType="w" fact="0"/>
              <dgm:constr type="t" for="ch" forName="Image" refType="h" fact="0"/>
              <dgm:constr type="w" for="ch" forName="Image" refType="w" fact="0.94"/>
              <dgm:constr type="h" for="ch" forName="Image" refType="h" fact="0.91"/>
              <dgm:constr type="l" for="ch" forName="Parent" refType="w" fact="0.19"/>
              <dgm:constr type="t" for="ch" forName="Parent" refType="h" fact="0.745"/>
              <dgm:constr type="w" for="ch" forName="Parent" refType="w" fact="0.81"/>
              <dgm:constr type="h" for="ch" forName="Parent" refType="h" fact="0.255"/>
            </dgm:constrLst>
          </dgm:if>
          <dgm:else name="Name5">
            <dgm:constrLst>
              <dgm:constr type="l" for="ch" forName="Image" refType="w" fact="0.06"/>
              <dgm:constr type="t" for="ch" forName="Image" refType="h" fact="0"/>
              <dgm:constr type="w" for="ch" forName="Image" refType="w" fact="0.94"/>
              <dgm:constr type="h" for="ch" forName="Image" refType="h" fact="0.91"/>
              <dgm:constr type="l" for="ch" forName="Parent" refType="w" fact="0"/>
              <dgm:constr type="t" for="ch" forName="Parent" refType="h" fact="0.745"/>
              <dgm:constr type="w" for="ch" forName="Parent" refType="w" fact="0.81"/>
              <dgm:constr type="h" for="ch" forName="Parent" refType="h" fact="0.255"/>
            </dgm:constrLst>
          </dgm:else>
        </dgm:choose>
        <dgm:layoutNode name="Image" styleLbl="bgShp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Parent" styleLbl="node0">
          <dgm:varLst>
            <dgm:bulletEnabled val="1"/>
          </dgm:varLst>
          <dgm:alg type="tx">
            <dgm:param type="txAnchorVertCh" val="mid"/>
            <dgm:param type="shpTxRTLAlignCh" val="r"/>
            <dgm:param type="lnSpAfParP" val="5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BendingPictureCaption">
  <dgm:title val=""/>
  <dgm:desc val=""/>
  <dgm:catLst>
    <dgm:cat type="picture" pri="6000"/>
    <dgm:cat type="pictureconvert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7" srcId="0" destId="1" srcOrd="0" destOrd="0"/>
        <dgm:cxn modelId="8" srcId="0" destId="2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diagram">
    <dgm:varLst>
      <dgm:dir/>
    </dgm:varLst>
    <dgm:choose name="Name0">
      <dgm:if name="Name1" func="var" arg="dir" op="equ" val="norm">
        <dgm:alg type="snake">
          <dgm:param type="off" val="ctr"/>
        </dgm:alg>
      </dgm:if>
      <dgm:else name="Name2">
        <dgm:alg type="snake">
          <dgm:param type="grDir" val="tR"/>
          <dgm:param type="off" val="c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.3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Image" refType="w" fact="0"/>
              <dgm:constr type="t" for="ch" forName="Image" refType="h" fact="0"/>
              <dgm:constr type="w" for="ch" forName="Image" refType="w" fact="0.94"/>
              <dgm:constr type="h" for="ch" forName="Image" refType="h" fact="0.91"/>
              <dgm:constr type="l" for="ch" forName="Parent" refType="w" fact="0.19"/>
              <dgm:constr type="t" for="ch" forName="Parent" refType="h" fact="0.745"/>
              <dgm:constr type="w" for="ch" forName="Parent" refType="w" fact="0.81"/>
              <dgm:constr type="h" for="ch" forName="Parent" refType="h" fact="0.255"/>
            </dgm:constrLst>
          </dgm:if>
          <dgm:else name="Name5">
            <dgm:constrLst>
              <dgm:constr type="l" for="ch" forName="Image" refType="w" fact="0.06"/>
              <dgm:constr type="t" for="ch" forName="Image" refType="h" fact="0"/>
              <dgm:constr type="w" for="ch" forName="Image" refType="w" fact="0.94"/>
              <dgm:constr type="h" for="ch" forName="Image" refType="h" fact="0.91"/>
              <dgm:constr type="l" for="ch" forName="Parent" refType="w" fact="0"/>
              <dgm:constr type="t" for="ch" forName="Parent" refType="h" fact="0.745"/>
              <dgm:constr type="w" for="ch" forName="Parent" refType="w" fact="0.81"/>
              <dgm:constr type="h" for="ch" forName="Parent" refType="h" fact="0.255"/>
            </dgm:constrLst>
          </dgm:else>
        </dgm:choose>
        <dgm:layoutNode name="Image" styleLbl="bgShp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Parent" styleLbl="node0">
          <dgm:varLst>
            <dgm:bulletEnabled val="1"/>
          </dgm:varLst>
          <dgm:alg type="tx">
            <dgm:param type="txAnchorVertCh" val="mid"/>
            <dgm:param type="shpTxRTLAlignCh" val="r"/>
            <dgm:param type="lnSpAfParP" val="5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BendingPictureCaption">
  <dgm:title val=""/>
  <dgm:desc val=""/>
  <dgm:catLst>
    <dgm:cat type="picture" pri="6000"/>
    <dgm:cat type="pictureconvert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7" srcId="0" destId="1" srcOrd="0" destOrd="0"/>
        <dgm:cxn modelId="8" srcId="0" destId="2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diagram">
    <dgm:varLst>
      <dgm:dir/>
    </dgm:varLst>
    <dgm:choose name="Name0">
      <dgm:if name="Name1" func="var" arg="dir" op="equ" val="norm">
        <dgm:alg type="snake">
          <dgm:param type="off" val="ctr"/>
        </dgm:alg>
      </dgm:if>
      <dgm:else name="Name2">
        <dgm:alg type="snake">
          <dgm:param type="grDir" val="tR"/>
          <dgm:param type="off" val="c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.3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Image" refType="w" fact="0"/>
              <dgm:constr type="t" for="ch" forName="Image" refType="h" fact="0"/>
              <dgm:constr type="w" for="ch" forName="Image" refType="w" fact="0.94"/>
              <dgm:constr type="h" for="ch" forName="Image" refType="h" fact="0.91"/>
              <dgm:constr type="l" for="ch" forName="Parent" refType="w" fact="0.19"/>
              <dgm:constr type="t" for="ch" forName="Parent" refType="h" fact="0.745"/>
              <dgm:constr type="w" for="ch" forName="Parent" refType="w" fact="0.81"/>
              <dgm:constr type="h" for="ch" forName="Parent" refType="h" fact="0.255"/>
            </dgm:constrLst>
          </dgm:if>
          <dgm:else name="Name5">
            <dgm:constrLst>
              <dgm:constr type="l" for="ch" forName="Image" refType="w" fact="0.06"/>
              <dgm:constr type="t" for="ch" forName="Image" refType="h" fact="0"/>
              <dgm:constr type="w" for="ch" forName="Image" refType="w" fact="0.94"/>
              <dgm:constr type="h" for="ch" forName="Image" refType="h" fact="0.91"/>
              <dgm:constr type="l" for="ch" forName="Parent" refType="w" fact="0"/>
              <dgm:constr type="t" for="ch" forName="Parent" refType="h" fact="0.745"/>
              <dgm:constr type="w" for="ch" forName="Parent" refType="w" fact="0.81"/>
              <dgm:constr type="h" for="ch" forName="Parent" refType="h" fact="0.255"/>
            </dgm:constrLst>
          </dgm:else>
        </dgm:choose>
        <dgm:layoutNode name="Image" styleLbl="bgShp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Parent" styleLbl="node0">
          <dgm:varLst>
            <dgm:bulletEnabled val="1"/>
          </dgm:varLst>
          <dgm:alg type="tx">
            <dgm:param type="txAnchorVertCh" val="mid"/>
            <dgm:param type="shpTxRTLAlignCh" val="r"/>
            <dgm:param type="lnSpAfParP" val="5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47E308-EECF-424A-A854-E10DAE08912C}" type="datetimeFigureOut">
              <a:rPr lang="en-US" smtClean="0"/>
              <a:t>9/10/2026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C80B62-BD92-469F-926D-64291AC82B36}" type="slidenum">
              <a:rPr lang="en-US" smtClean="0"/>
              <a:t>‹#›</a:t>
            </a:fld>
            <a:endParaRPr lang="en-US"/>
          </a:p>
        </p:txBody>
      </p:sp>
      <p:sp>
        <p:nvSpPr>
          <p:cNvPr id="9" name="Header Placeholder 8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1209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Ch. 9 of Design Patterns Explained (Strategy)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6961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97A460-EDC6-45CB-204D-36CDEB790F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540B57C-1FE5-C23A-DDD0-7BF304A7A2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A1FB05C-EA26-5622-E3C4-951524811A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Need</a:t>
            </a:r>
            <a:r>
              <a:rPr lang="en-US" baseline="0" dirty="0"/>
              <a:t> the reference back to the container because the movement will depend on sensors, actuators on the </a:t>
            </a:r>
            <a:r>
              <a:rPr lang="en-US" baseline="0" dirty="0" err="1"/>
              <a:t>Grassba</a:t>
            </a:r>
            <a:endParaRPr lang="en-US" baseline="0" dirty="0"/>
          </a:p>
          <a:p>
            <a:r>
              <a:rPr lang="en-US" baseline="0" dirty="0"/>
              <a:t>But needing a reference to the container SIGNIFICANTLY reduces reusability.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3F51B3-D726-9106-7B6C-F3D4A9844F3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6259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73259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73EBA1-7996-6B96-3E00-F063EE446D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C995A6C-493B-7245-F846-71F51A329A2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34CBA23-A615-F490-6A6D-664E9271E1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FA9774-572B-7072-9468-514B71DB36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4667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Programmers are used to using null for something like a non-existent hive, but it means we are not reflecting the domain!</a:t>
            </a:r>
          </a:p>
          <a:p>
            <a:r>
              <a:rPr lang="en-US" dirty="0"/>
              <a:t>If the distinction is truly important, create drone-specific classes, but then need worker class; maybe the rule “all bees have hives” is getting in the way of development!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185433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Need</a:t>
            </a:r>
            <a:r>
              <a:rPr lang="en-US" baseline="0" dirty="0"/>
              <a:t> the reference back to the container because the movement will depend on sensors, actuators on the </a:t>
            </a:r>
            <a:r>
              <a:rPr lang="en-US" baseline="0" dirty="0" err="1"/>
              <a:t>Grassba</a:t>
            </a: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46179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Why?</a:t>
            </a:r>
            <a:r>
              <a:rPr lang="en-US" baseline="0" dirty="0"/>
              <a:t> Successful systems get used, used systems result in requests for changes.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7002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But first, a git review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8565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IntelliJ: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2115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IntelliJ: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9016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B35FEA-4E69-CBD6-37EC-089872BABD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1E0B581-431B-2BC5-ED6B-6210E57FF6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9F4BD49-7BCD-8DF6-44C5-95751C971E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IntelliJ: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4EF69D-7DD9-6F8A-821C-22FE0931E79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46375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Maybe you don’t care, but lots of people do!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0446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Other patterns to suggest: stars, pictures of people, a picture of </a:t>
            </a:r>
            <a:r>
              <a:rPr lang="en-US" dirty="0" err="1"/>
              <a:t>grassba</a:t>
            </a:r>
            <a:r>
              <a:rPr lang="en-US" dirty="0"/>
              <a:t> mowing a lawn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45505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Note # indicates an attribute is protected – this is particularly important for the drive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9142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Need</a:t>
            </a:r>
            <a:r>
              <a:rPr lang="en-US" baseline="0" dirty="0"/>
              <a:t> the reference back to the container because the movement will depend on sensors, actuators on the </a:t>
            </a:r>
            <a:r>
              <a:rPr lang="en-US" baseline="0" dirty="0" err="1"/>
              <a:t>Grassba</a:t>
            </a:r>
            <a:endParaRPr lang="en-US" baseline="0" dirty="0"/>
          </a:p>
          <a:p>
            <a:r>
              <a:rPr lang="en-US" baseline="0" dirty="0"/>
              <a:t>But needing a reference to the container SIGNIFICANTLY reduces reusability.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5689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1524000" y="3509963"/>
            <a:ext cx="9144000" cy="0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8871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47021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0553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599745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4370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63604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41514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>
          <a:xfrm flipV="1">
            <a:off x="827088" y="1681163"/>
            <a:ext cx="10526712" cy="21440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19258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724900" y="365125"/>
            <a:ext cx="0" cy="5811838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134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 userDrawn="1"/>
        </p:nvCxnSpPr>
        <p:spPr>
          <a:xfrm flipV="1">
            <a:off x="827088" y="1681163"/>
            <a:ext cx="10526712" cy="21440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93030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 userDrawn="1"/>
        </p:nvCxnSpPr>
        <p:spPr>
          <a:xfrm flipV="1">
            <a:off x="820738" y="4568023"/>
            <a:ext cx="10526712" cy="21440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65567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 flipV="1">
            <a:off x="827088" y="1681163"/>
            <a:ext cx="10526712" cy="21440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10055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 userDrawn="1"/>
        </p:nvCxnSpPr>
        <p:spPr>
          <a:xfrm flipV="1">
            <a:off x="827088" y="1681163"/>
            <a:ext cx="10526712" cy="21440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961274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6" name="Straight Connector 5"/>
          <p:cNvCxnSpPr/>
          <p:nvPr userDrawn="1"/>
        </p:nvCxnSpPr>
        <p:spPr>
          <a:xfrm flipV="1">
            <a:off x="827088" y="1681163"/>
            <a:ext cx="10526712" cy="21440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14695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3975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827088" y="2050809"/>
            <a:ext cx="3944937" cy="13181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36119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827088" y="2050809"/>
            <a:ext cx="3944937" cy="13181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16692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444ADE4-5231-4F9D-9D64-60BB27C6886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13886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55" r:id="rId1"/>
    <p:sldLayoutId id="2147483956" r:id="rId2"/>
    <p:sldLayoutId id="2147483957" r:id="rId3"/>
    <p:sldLayoutId id="2147483958" r:id="rId4"/>
    <p:sldLayoutId id="2147483959" r:id="rId5"/>
    <p:sldLayoutId id="2147483960" r:id="rId6"/>
    <p:sldLayoutId id="2147483961" r:id="rId7"/>
    <p:sldLayoutId id="2147483962" r:id="rId8"/>
    <p:sldLayoutId id="2147483963" r:id="rId9"/>
    <p:sldLayoutId id="2147483964" r:id="rId10"/>
    <p:sldLayoutId id="2147483965" r:id="rId11"/>
    <p:sldLayoutId id="2147483966" r:id="rId12"/>
    <p:sldLayoutId id="2147483967" r:id="rId13"/>
    <p:sldLayoutId id="2147483968" r:id="rId14"/>
    <p:sldLayoutId id="2147483969" r:id="rId15"/>
    <p:sldLayoutId id="2147483970" r:id="rId16"/>
    <p:sldLayoutId id="2147483971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mazon.com/SOFTWARE-DESIGN-PRINCIPLES-Ludwin-Barbin-ebook/dp/B00EHWS180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hyperlink" Target="https://docs.oracle.com/en/java/javase/17/docs/api/java.base/java/util/Collection.html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06778" y="4464028"/>
            <a:ext cx="7247021" cy="2145319"/>
          </a:xfrm>
        </p:spPr>
        <p:txBody>
          <a:bodyPr>
            <a:normAutofit/>
          </a:bodyPr>
          <a:lstStyle/>
          <a:p>
            <a:br>
              <a:rPr lang="en-US" sz="6000" dirty="0">
                <a:solidFill>
                  <a:schemeClr val="tx1"/>
                </a:solidFill>
              </a:rPr>
            </a:br>
            <a:r>
              <a:rPr lang="en-US" sz="6000" dirty="0">
                <a:solidFill>
                  <a:schemeClr val="tx1"/>
                </a:solidFill>
              </a:rPr>
              <a:t>2. Git, Strategy Pattern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SWE 2410 </a:t>
            </a:r>
            <a:r>
              <a:rPr lang="en-US"/>
              <a:t>Software Design</a:t>
            </a:r>
            <a:endParaRPr lang="en-US" dirty="0"/>
          </a:p>
          <a:p>
            <a:r>
              <a:rPr lang="en-US" dirty="0"/>
              <a:t>© 2026 Dr. Rob Hasker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845CEA5-F3DD-9C6F-6181-005AEBA2CF1C}"/>
              </a:ext>
            </a:extLst>
          </p:cNvPr>
          <p:cNvSpPr txBox="1"/>
          <p:nvPr/>
        </p:nvSpPr>
        <p:spPr>
          <a:xfrm>
            <a:off x="10936524" y="284655"/>
            <a:ext cx="6735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Ch. 9</a:t>
            </a:r>
          </a:p>
        </p:txBody>
      </p:sp>
    </p:spTree>
    <p:extLst>
      <p:ext uri="{BB962C8B-B14F-4D97-AF65-F5344CB8AC3E}">
        <p14:creationId xmlns:p14="http://schemas.microsoft.com/office/powerpoint/2010/main" val="34399478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320040" y="3443237"/>
            <a:ext cx="11674705" cy="136222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 err="1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GrassbaDrive</a:t>
            </a: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stripedDrive</a:t>
            </a: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= new </a:t>
            </a:r>
            <a:r>
              <a:rPr lang="en-US" sz="2400" dirty="0" err="1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GrassbaDrive</a:t>
            </a: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(new </a:t>
            </a:r>
            <a:r>
              <a:rPr lang="en-US" sz="2400" dirty="0" err="1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StripedMovement</a:t>
            </a: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());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400" dirty="0">
              <a:solidFill>
                <a:schemeClr val="tx1"/>
              </a:solidFill>
              <a:latin typeface="Consolas" charset="0"/>
              <a:ea typeface="Consolas" charset="0"/>
              <a:cs typeface="Consolas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 err="1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GrasbaDrive</a:t>
            </a: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randDrive</a:t>
            </a: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= new </a:t>
            </a:r>
            <a:r>
              <a:rPr lang="en-US" sz="2400" dirty="0" err="1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GrassbaDrive</a:t>
            </a: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(new </a:t>
            </a:r>
            <a:r>
              <a:rPr lang="en-US" sz="2400" dirty="0" err="1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RandomMovement</a:t>
            </a: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());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400" dirty="0">
              <a:solidFill>
                <a:schemeClr val="tx1"/>
              </a:solidFill>
              <a:latin typeface="Consolas" charset="0"/>
              <a:ea typeface="Consolas" charset="0"/>
              <a:cs typeface="Consolas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// recall the </a:t>
            </a:r>
            <a:r>
              <a:rPr lang="en-US" sz="2400" dirty="0" err="1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GrassbaDrive</a:t>
            </a: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constructor: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public </a:t>
            </a:r>
            <a:r>
              <a:rPr lang="en-US" sz="2400" dirty="0" err="1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GrassbaDrive</a:t>
            </a: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(</a:t>
            </a:r>
            <a:r>
              <a:rPr lang="en-US" sz="2400" dirty="0" err="1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MovementBehavior</a:t>
            </a: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s) {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movementStrategy</a:t>
            </a: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= s;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movementStrategy.setDrive</a:t>
            </a: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(this);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}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20040" y="2245393"/>
            <a:ext cx="181087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Using the strategies: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C46B173-9E1D-4562-DABB-0DFAF7B9BE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0409" y="123106"/>
            <a:ext cx="8512997" cy="2476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7194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0910CB-0221-A204-7CE4-904120F314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8927BE8-FDDF-7A2F-4795-F5C8609C18B6}"/>
              </a:ext>
            </a:extLst>
          </p:cNvPr>
          <p:cNvSpPr txBox="1">
            <a:spLocks/>
          </p:cNvSpPr>
          <p:nvPr/>
        </p:nvSpPr>
        <p:spPr>
          <a:xfrm>
            <a:off x="320040" y="3443237"/>
            <a:ext cx="11674705" cy="136222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 err="1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GrassbaDrive</a:t>
            </a: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stripedDrive</a:t>
            </a: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= new </a:t>
            </a:r>
            <a:r>
              <a:rPr lang="en-US" sz="2400" dirty="0" err="1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GrassbaDrive</a:t>
            </a: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(new </a:t>
            </a:r>
            <a:r>
              <a:rPr lang="en-US" sz="2400" dirty="0" err="1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StripedMovement</a:t>
            </a: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());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400" dirty="0">
              <a:solidFill>
                <a:schemeClr val="tx1"/>
              </a:solidFill>
              <a:latin typeface="Consolas" charset="0"/>
              <a:ea typeface="Consolas" charset="0"/>
              <a:cs typeface="Consolas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 err="1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GrasbaDrive</a:t>
            </a: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randDrive</a:t>
            </a: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= new </a:t>
            </a:r>
            <a:r>
              <a:rPr lang="en-US" sz="2400" dirty="0" err="1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GrassbaDrive</a:t>
            </a: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(new </a:t>
            </a:r>
            <a:r>
              <a:rPr lang="en-US" sz="2400" dirty="0" err="1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RandomMovement</a:t>
            </a: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());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400" dirty="0">
              <a:solidFill>
                <a:schemeClr val="tx1"/>
              </a:solidFill>
              <a:latin typeface="Consolas" charset="0"/>
              <a:ea typeface="Consolas" charset="0"/>
              <a:cs typeface="Consolas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// recall the </a:t>
            </a:r>
            <a:r>
              <a:rPr lang="en-US" sz="2400" dirty="0" err="1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GrassbaDrive</a:t>
            </a: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constructor: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public </a:t>
            </a:r>
            <a:r>
              <a:rPr lang="en-US" sz="2400" dirty="0" err="1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GrassbaDrive</a:t>
            </a: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(</a:t>
            </a:r>
            <a:r>
              <a:rPr lang="en-US" sz="2400" dirty="0" err="1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MovementBehavior</a:t>
            </a: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s) {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movementStrategy</a:t>
            </a: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= s;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movementStrategy.setDrive</a:t>
            </a: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(this);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}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E518E6C-A033-5965-6E77-D946E4B8E0B7}"/>
              </a:ext>
            </a:extLst>
          </p:cNvPr>
          <p:cNvSpPr txBox="1"/>
          <p:nvPr/>
        </p:nvSpPr>
        <p:spPr>
          <a:xfrm>
            <a:off x="7692390" y="5049202"/>
            <a:ext cx="3902437" cy="120032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Why do we need this line?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We’ll need to look at it more closely...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8D633276-561D-96CF-D2E8-9E7BAA56C8AB}"/>
              </a:ext>
            </a:extLst>
          </p:cNvPr>
          <p:cNvCxnSpPr>
            <a:cxnSpLocks/>
            <a:stCxn id="2" idx="1"/>
          </p:cNvCxnSpPr>
          <p:nvPr/>
        </p:nvCxnSpPr>
        <p:spPr>
          <a:xfrm flipH="1">
            <a:off x="6157392" y="5649367"/>
            <a:ext cx="1534998" cy="474569"/>
          </a:xfrm>
          <a:prstGeom prst="straightConnector1">
            <a:avLst/>
          </a:prstGeom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84BD51AA-DED2-2827-944B-2C549F3FA89C}"/>
              </a:ext>
            </a:extLst>
          </p:cNvPr>
          <p:cNvSpPr txBox="1"/>
          <p:nvPr/>
        </p:nvSpPr>
        <p:spPr>
          <a:xfrm>
            <a:off x="320040" y="2245393"/>
            <a:ext cx="181087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Using the strategies: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4CA952B-3340-315F-89BF-08FC1E35EA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0409" y="123106"/>
            <a:ext cx="8512997" cy="2476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755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171829E-B536-2F74-316C-4016ED44D2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Is this approach useful elsewhere?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823D512-7FCA-A384-47DB-E7C1642951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did classes help for lawn mowing?</a:t>
            </a:r>
          </a:p>
          <a:p>
            <a:r>
              <a:rPr lang="en-US" dirty="0"/>
              <a:t>Starting point: had a complex routine capturing multiple solutions to a problem</a:t>
            </a:r>
          </a:p>
          <a:p>
            <a:r>
              <a:rPr lang="en-US" dirty="0"/>
              <a:t>Improvement: move each solution to its own class</a:t>
            </a:r>
          </a:p>
          <a:p>
            <a:r>
              <a:rPr lang="en-US" dirty="0"/>
              <a:t>Issue: how would I explain using this to other developers?</a:t>
            </a:r>
          </a:p>
          <a:p>
            <a:pPr lvl="1"/>
            <a:r>
              <a:rPr lang="en-US" dirty="0"/>
              <a:t>Needs a name</a:t>
            </a:r>
          </a:p>
          <a:p>
            <a:pPr lvl="1"/>
            <a:r>
              <a:rPr lang="en-US" dirty="0"/>
              <a:t>Needs diagrams to help describe the change</a:t>
            </a:r>
          </a:p>
          <a:p>
            <a:r>
              <a:rPr lang="en-US" dirty="0"/>
              <a:t>But why do it?</a:t>
            </a:r>
          </a:p>
          <a:p>
            <a:pPr lvl="1"/>
            <a:r>
              <a:rPr lang="en-US" dirty="0"/>
              <a:t>Need to know when approach applies, what are the consequences</a:t>
            </a:r>
          </a:p>
        </p:txBody>
      </p:sp>
    </p:spTree>
    <p:extLst>
      <p:ext uri="{BB962C8B-B14F-4D97-AF65-F5344CB8AC3E}">
        <p14:creationId xmlns:p14="http://schemas.microsoft.com/office/powerpoint/2010/main" val="912055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4876800" cy="1028246"/>
          </a:xfrm>
        </p:spPr>
        <p:txBody>
          <a:bodyPr/>
          <a:lstStyle/>
          <a:p>
            <a:r>
              <a:rPr lang="en-US" dirty="0"/>
              <a:t>Design Patterns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16151" y="1690689"/>
            <a:ext cx="10233800" cy="5019902"/>
          </a:xfrm>
        </p:spPr>
        <p:txBody>
          <a:bodyPr>
            <a:normAutofit lnSpcReduction="10000"/>
          </a:bodyPr>
          <a:lstStyle/>
          <a:p>
            <a:r>
              <a:rPr lang="en-US" dirty="0">
                <a:solidFill>
                  <a:schemeClr val="tx1"/>
                </a:solidFill>
              </a:rPr>
              <a:t>Goal: identify common design solutions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Not algorithms, but structure</a:t>
            </a:r>
          </a:p>
          <a:p>
            <a:r>
              <a:rPr lang="en-US" dirty="0">
                <a:solidFill>
                  <a:schemeClr val="tx1"/>
                </a:solidFill>
              </a:rPr>
              <a:t>A pattern for pattern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Name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Problem?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Solution?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Advantages?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Consequences?</a:t>
            </a:r>
          </a:p>
          <a:p>
            <a:r>
              <a:rPr lang="en-US" dirty="0"/>
              <a:t>Strategy Pattern</a:t>
            </a:r>
          </a:p>
          <a:p>
            <a:pPr lvl="1"/>
            <a:r>
              <a:rPr lang="en-US" dirty="0"/>
              <a:t>Problem: if statement with many independent branches</a:t>
            </a:r>
          </a:p>
          <a:p>
            <a:pPr lvl="1"/>
            <a:r>
              <a:rPr lang="en-US" dirty="0"/>
              <a:t>Solution: move each branch to its own class</a:t>
            </a:r>
          </a:p>
          <a:p>
            <a:pPr lvl="1"/>
            <a:r>
              <a:rPr lang="en-US" dirty="0"/>
              <a:t>Advantage: replace if statement – simpler model, easier to test</a:t>
            </a:r>
          </a:p>
          <a:p>
            <a:pPr lvl="1"/>
            <a:r>
              <a:rPr lang="en-US" dirty="0"/>
              <a:t>Consequence?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8645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2A554CE6-B058-D379-1A98-1992F76826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593B4E-1DE2-5CCF-18E8-2FC6CEC154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4876800" cy="1028246"/>
          </a:xfrm>
        </p:spPr>
        <p:txBody>
          <a:bodyPr/>
          <a:lstStyle/>
          <a:p>
            <a:r>
              <a:rPr lang="en-US" dirty="0"/>
              <a:t>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58ADBD-78C1-5600-9F7F-2B3E8F79CF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6151" y="1690689"/>
            <a:ext cx="10233800" cy="5019902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Strategy pattern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Problem?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Solution?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Advantages?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Consequences?</a:t>
            </a:r>
          </a:p>
          <a:p>
            <a:r>
              <a:rPr lang="en-US" dirty="0">
                <a:solidFill>
                  <a:schemeClr val="tx1"/>
                </a:solidFill>
              </a:rPr>
              <a:t>Principle at work: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Program to an interface, not an implementation</a:t>
            </a:r>
          </a:p>
          <a:p>
            <a:pPr lvl="2"/>
            <a:r>
              <a:rPr lang="en-US" i="1" dirty="0">
                <a:hlinkClick r:id="rId3"/>
              </a:rPr>
              <a:t>Software Design Principles</a:t>
            </a:r>
            <a:r>
              <a:rPr lang="en-US" dirty="0"/>
              <a:t>, Ch. 3</a:t>
            </a:r>
          </a:p>
          <a:p>
            <a:pPr lvl="2"/>
            <a:r>
              <a:rPr lang="en-US" dirty="0">
                <a:solidFill>
                  <a:schemeClr val="tx1"/>
                </a:solidFill>
              </a:rPr>
              <a:t>For example, write methods/classes that take </a:t>
            </a:r>
            <a:r>
              <a:rPr lang="en-US" dirty="0">
                <a:hlinkClick r:id="rId4"/>
              </a:rPr>
              <a:t>Collection&lt;E&gt;</a:t>
            </a:r>
            <a:r>
              <a:rPr lang="en-US" dirty="0"/>
              <a:t>, </a:t>
            </a:r>
            <a:r>
              <a:rPr lang="en-US" dirty="0">
                <a:solidFill>
                  <a:schemeClr val="tx1"/>
                </a:solidFill>
              </a:rPr>
              <a:t>not (say) </a:t>
            </a:r>
            <a:r>
              <a:rPr lang="en-US" dirty="0" err="1">
                <a:solidFill>
                  <a:schemeClr val="tx1"/>
                </a:solidFill>
              </a:rPr>
              <a:t>ArrayList</a:t>
            </a:r>
            <a:r>
              <a:rPr lang="en-US" dirty="0">
                <a:solidFill>
                  <a:schemeClr val="tx1"/>
                </a:solidFill>
              </a:rPr>
              <a:t>&lt;&gt;</a:t>
            </a:r>
          </a:p>
          <a:p>
            <a:pPr lvl="1"/>
            <a:r>
              <a:rPr lang="en-US" i="1" dirty="0">
                <a:solidFill>
                  <a:schemeClr val="tx1"/>
                </a:solidFill>
              </a:rPr>
              <a:t>What does this mean in general?</a:t>
            </a:r>
          </a:p>
          <a:p>
            <a:pPr lvl="1"/>
            <a:r>
              <a:rPr lang="en-US" i="1" dirty="0">
                <a:solidFill>
                  <a:schemeClr val="tx1"/>
                </a:solidFill>
              </a:rPr>
              <a:t>Does the Strategy Pattern have more to it than programming to an interface?</a:t>
            </a:r>
          </a:p>
          <a:p>
            <a:pPr lvl="1"/>
            <a:r>
              <a:rPr lang="en-US" i="1" dirty="0">
                <a:solidFill>
                  <a:schemeClr val="tx1"/>
                </a:solidFill>
              </a:rPr>
              <a:t>When did you program to an interface in CS 2852 (Data Structures)?</a:t>
            </a:r>
          </a:p>
          <a:p>
            <a:pPr lvl="1"/>
            <a:endParaRPr lang="en-US" i="1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 descr="A long shot of a row of pillars&#10;&#10;Description automatically generated">
            <a:extLst>
              <a:ext uri="{FF2B5EF4-FFF2-40B4-BE49-F238E27FC236}">
                <a16:creationId xmlns:a16="http://schemas.microsoft.com/office/drawing/2014/main" id="{62709F5C-264E-F314-8D40-DC9EC96957A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4862" y="517751"/>
            <a:ext cx="1973375" cy="313898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A4DAC9D-AB51-3AC8-B71D-E5B52E87C03C}"/>
              </a:ext>
            </a:extLst>
          </p:cNvPr>
          <p:cNvSpPr txBox="1"/>
          <p:nvPr/>
        </p:nvSpPr>
        <p:spPr>
          <a:xfrm>
            <a:off x="9651214" y="1690688"/>
            <a:ext cx="2323072" cy="707886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000" i="1" dirty="0"/>
              <a:t>Not required!</a:t>
            </a:r>
          </a:p>
          <a:p>
            <a:r>
              <a:rPr lang="en-US" sz="2000" i="1" dirty="0"/>
              <a:t>But could be useful…</a:t>
            </a:r>
          </a:p>
        </p:txBody>
      </p:sp>
    </p:spTree>
    <p:extLst>
      <p:ext uri="{BB962C8B-B14F-4D97-AF65-F5344CB8AC3E}">
        <p14:creationId xmlns:p14="http://schemas.microsoft.com/office/powerpoint/2010/main" val="3262127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DD2F6C-CF3E-4642-B977-A3FB71BA19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257836" cy="1325563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Containers and elements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D5CB51-106C-47C3-8264-6499D513B7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25183" y="1825624"/>
            <a:ext cx="6158501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</a:rPr>
              <a:t>Class Hive {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</a:rPr>
              <a:t>  protected List&lt;Bee&gt; workers; 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</a:rPr>
              <a:t>  public void add(Bee b) { </a:t>
            </a:r>
            <a:r>
              <a:rPr lang="en-US" sz="2000" dirty="0" err="1">
                <a:solidFill>
                  <a:schemeClr val="tx1"/>
                </a:solidFill>
                <a:latin typeface="Consolas" panose="020B0609020204030204" pitchFamily="49" charset="0"/>
              </a:rPr>
              <a:t>workers.add</a:t>
            </a:r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</a:rPr>
              <a:t>(b); } 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</a:rPr>
              <a:t>  … 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</a:rPr>
              <a:t>}</a:t>
            </a:r>
          </a:p>
          <a:p>
            <a:pPr marL="0" indent="0">
              <a:buNone/>
            </a:pPr>
            <a:endParaRPr lang="en-US" sz="2000" dirty="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</a:rPr>
              <a:t>class Bee {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</a:rPr>
              <a:t>  protected Hive </a:t>
            </a:r>
            <a:r>
              <a:rPr lang="en-US" sz="2000" dirty="0" err="1">
                <a:solidFill>
                  <a:schemeClr val="tx1"/>
                </a:solidFill>
                <a:latin typeface="Consolas" panose="020B0609020204030204" pitchFamily="49" charset="0"/>
              </a:rPr>
              <a:t>myHive</a:t>
            </a:r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</a:rPr>
              <a:t>;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</a:rPr>
              <a:t>  public Bee(Hive h) { </a:t>
            </a:r>
            <a:r>
              <a:rPr lang="en-US" sz="2000" dirty="0" err="1">
                <a:solidFill>
                  <a:schemeClr val="tx1"/>
                </a:solidFill>
                <a:latin typeface="Consolas" panose="020B0609020204030204" pitchFamily="49" charset="0"/>
              </a:rPr>
              <a:t>myHive</a:t>
            </a:r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</a:rPr>
              <a:t> = h; }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</a:rPr>
              <a:t>  …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</a:rPr>
              <a:t>}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A33CFCE-619A-49A4-8CA0-B7307F7F4A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120890" y="1825624"/>
            <a:ext cx="4914900" cy="4940935"/>
          </a:xfrm>
        </p:spPr>
        <p:txBody>
          <a:bodyPr>
            <a:normAutofit fontScale="92500" lnSpcReduction="20000"/>
          </a:bodyPr>
          <a:lstStyle/>
          <a:p>
            <a:r>
              <a:rPr lang="en-US" dirty="0">
                <a:solidFill>
                  <a:schemeClr val="tx1"/>
                </a:solidFill>
              </a:rPr>
              <a:t>Sensible?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Sure: bees live in hives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But consider:</a:t>
            </a:r>
          </a:p>
          <a:p>
            <a:pPr marL="457200" lvl="1" indent="0">
              <a:buNone/>
            </a:pPr>
            <a:r>
              <a:rPr lang="en-US" sz="2000" dirty="0">
                <a:solidFill>
                  <a:schemeClr val="accent4">
                    <a:lumMod val="20000"/>
                    <a:lumOff val="80000"/>
                  </a:schemeClr>
                </a:solidFill>
                <a:latin typeface="Consolas" panose="020B0609020204030204" pitchFamily="49" charset="0"/>
              </a:rPr>
              <a:t>   Bee drone = new Bee(null);</a:t>
            </a:r>
            <a:endParaRPr lang="en-US" dirty="0">
              <a:solidFill>
                <a:schemeClr val="accent4">
                  <a:lumMod val="20000"/>
                  <a:lumOff val="80000"/>
                </a:schemeClr>
              </a:solidFill>
              <a:latin typeface="Consolas" panose="020B0609020204030204" pitchFamily="49" charset="0"/>
            </a:endParaRPr>
          </a:p>
          <a:p>
            <a:pPr lvl="1"/>
            <a:r>
              <a:rPr lang="en-US" dirty="0">
                <a:solidFill>
                  <a:schemeClr val="tx1"/>
                </a:solidFill>
              </a:rPr>
              <a:t>Drone (male) bees wander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Effectively need new class for bees that are not in a hive</a:t>
            </a:r>
          </a:p>
          <a:p>
            <a:r>
              <a:rPr lang="en-US" dirty="0">
                <a:solidFill>
                  <a:schemeClr val="tx1"/>
                </a:solidFill>
              </a:rPr>
              <a:t>General issue: 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If element has reference to container, can only use with that container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This makes reusing the class much harder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An example of</a:t>
            </a:r>
            <a:r>
              <a:rPr lang="en-US" dirty="0"/>
              <a:t> </a:t>
            </a:r>
            <a:r>
              <a:rPr lang="en-US" i="1" dirty="0">
                <a:solidFill>
                  <a:schemeClr val="accent2"/>
                </a:solidFill>
              </a:rPr>
              <a:t>tight coupling</a:t>
            </a:r>
          </a:p>
          <a:p>
            <a:r>
              <a:rPr lang="en-US" dirty="0">
                <a:solidFill>
                  <a:schemeClr val="tx1"/>
                </a:solidFill>
              </a:rPr>
              <a:t>Principle:</a:t>
            </a:r>
            <a:r>
              <a:rPr lang="en-US" i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en-US" i="1" dirty="0">
                <a:solidFill>
                  <a:schemeClr val="accent6"/>
                </a:solidFill>
              </a:rPr>
              <a:t>Avoid having elements refer to their containers</a:t>
            </a:r>
          </a:p>
          <a:p>
            <a:pPr lvl="1"/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1F7025D-B6FA-D3F2-45FA-2420281A12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5108" y="5250093"/>
            <a:ext cx="2630271" cy="1352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092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320040" y="3443237"/>
            <a:ext cx="11674705" cy="136222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 err="1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GrassbaDrive</a:t>
            </a: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stripedDrive</a:t>
            </a: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= new </a:t>
            </a:r>
            <a:r>
              <a:rPr lang="en-US" sz="2400" dirty="0" err="1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GrassbaDrive</a:t>
            </a: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(new </a:t>
            </a:r>
            <a:r>
              <a:rPr lang="en-US" sz="2400" dirty="0" err="1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StripedMovement</a:t>
            </a: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());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400" dirty="0">
              <a:solidFill>
                <a:schemeClr val="tx1"/>
              </a:solidFill>
              <a:latin typeface="Consolas" charset="0"/>
              <a:ea typeface="Consolas" charset="0"/>
              <a:cs typeface="Consolas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 err="1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GrasbaDrive</a:t>
            </a: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randDrive</a:t>
            </a: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= new </a:t>
            </a:r>
            <a:r>
              <a:rPr lang="en-US" sz="2400" dirty="0" err="1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GrassbaDrive</a:t>
            </a: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(new </a:t>
            </a:r>
            <a:r>
              <a:rPr lang="en-US" sz="2400" dirty="0" err="1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RandomMovement</a:t>
            </a: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());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400" dirty="0">
              <a:solidFill>
                <a:schemeClr val="tx1"/>
              </a:solidFill>
              <a:latin typeface="Consolas" charset="0"/>
              <a:ea typeface="Consolas" charset="0"/>
              <a:cs typeface="Consolas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// recall the </a:t>
            </a:r>
            <a:r>
              <a:rPr lang="en-US" sz="2400" dirty="0" err="1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GrassbaDrive</a:t>
            </a: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constructor: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public </a:t>
            </a:r>
            <a:r>
              <a:rPr lang="en-US" sz="2400" dirty="0" err="1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GrassbaDrive</a:t>
            </a: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(</a:t>
            </a:r>
            <a:r>
              <a:rPr lang="en-US" sz="2400" dirty="0" err="1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MovementBehavior</a:t>
            </a: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s) {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movementStrategy</a:t>
            </a: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= s;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movementStrategy.setDrive</a:t>
            </a: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(this);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}</a:t>
            </a:r>
          </a:p>
        </p:txBody>
      </p:sp>
      <p:cxnSp>
        <p:nvCxnSpPr>
          <p:cNvPr id="5" name="Straight Arrow Connector 4"/>
          <p:cNvCxnSpPr>
            <a:cxnSpLocks/>
            <a:stCxn id="8" idx="1"/>
          </p:cNvCxnSpPr>
          <p:nvPr/>
        </p:nvCxnSpPr>
        <p:spPr>
          <a:xfrm flipH="1">
            <a:off x="6096000" y="5863791"/>
            <a:ext cx="1352155" cy="216969"/>
          </a:xfrm>
          <a:prstGeom prst="straightConnector1">
            <a:avLst/>
          </a:prstGeom>
          <a:ln w="57150">
            <a:headEnd type="none" w="med" len="med"/>
            <a:tailEnd type="arrow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320040" y="2240895"/>
            <a:ext cx="181087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Using the strategies: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54634D4-C6EB-4D40-98B6-D8B497208E07}"/>
              </a:ext>
            </a:extLst>
          </p:cNvPr>
          <p:cNvSpPr txBox="1"/>
          <p:nvPr/>
        </p:nvSpPr>
        <p:spPr>
          <a:xfrm>
            <a:off x="7448155" y="5263626"/>
            <a:ext cx="4546590" cy="120032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dirty="0"/>
              <a:t>In this case, strategy must be tightly coupled with </a:t>
            </a:r>
            <a:r>
              <a:rPr lang="en-US" sz="2000" dirty="0" err="1">
                <a:latin typeface="Consolas" panose="020B0609020204030204" pitchFamily="49" charset="0"/>
              </a:rPr>
              <a:t>GrassbaDrive</a:t>
            </a:r>
            <a:r>
              <a:rPr lang="en-US" sz="2400" dirty="0"/>
              <a:t>, so rule violation is ok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C0F0F3E-B2B7-5C36-13C6-90B0526ED8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3270" y="470539"/>
            <a:ext cx="8512997" cy="2476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559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7679" y="2323150"/>
            <a:ext cx="7075561" cy="4009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946130" cy="1325563"/>
          </a:xfrm>
        </p:spPr>
        <p:txBody>
          <a:bodyPr>
            <a:normAutofit/>
          </a:bodyPr>
          <a:lstStyle/>
          <a:p>
            <a:r>
              <a:rPr lang="en-US" altLang="en-US" dirty="0"/>
              <a:t>General form</a:t>
            </a:r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31470" y="2619525"/>
            <a:ext cx="368046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Elements: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4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Context</a:t>
            </a:r>
            <a:r>
              <a:rPr lang="en-US" sz="2400" dirty="0"/>
              <a:t>: class that encapsulates, uses specific behavior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4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Strategy</a:t>
            </a:r>
            <a:r>
              <a:rPr lang="en-US" sz="2400" dirty="0"/>
              <a:t>: interface that defines the behavior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400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ConcreteStrategy</a:t>
            </a:r>
            <a:r>
              <a:rPr lang="en-US" sz="2400" dirty="0"/>
              <a:t>: implements a specific behavior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294553" y="1175922"/>
            <a:ext cx="4343265" cy="8309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dirty="0"/>
              <a:t>Is there a preference for interfaces over abstract classes?</a:t>
            </a:r>
          </a:p>
        </p:txBody>
      </p:sp>
    </p:spTree>
    <p:extLst>
      <p:ext uri="{BB962C8B-B14F-4D97-AF65-F5344CB8AC3E}">
        <p14:creationId xmlns:p14="http://schemas.microsoft.com/office/powerpoint/2010/main" val="1019337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Title 1"/>
          <p:cNvSpPr>
            <a:spLocks noGrp="1"/>
          </p:cNvSpPr>
          <p:nvPr>
            <p:ph type="title"/>
          </p:nvPr>
        </p:nvSpPr>
        <p:spPr>
          <a:xfrm>
            <a:off x="838200" y="381593"/>
            <a:ext cx="10515600" cy="1325563"/>
          </a:xfrm>
        </p:spPr>
        <p:txBody>
          <a:bodyPr/>
          <a:lstStyle/>
          <a:p>
            <a:r>
              <a:rPr lang="en-US" altLang="en-US" sz="3200" dirty="0"/>
              <a:t>When to use the Strategy pattern?</a:t>
            </a:r>
          </a:p>
        </p:txBody>
      </p:sp>
      <p:sp>
        <p:nvSpPr>
          <p:cNvPr id="16388" name="Content Placeholder 2"/>
          <p:cNvSpPr>
            <a:spLocks noGrp="1"/>
          </p:cNvSpPr>
          <p:nvPr>
            <p:ph idx="1"/>
          </p:nvPr>
        </p:nvSpPr>
        <p:spPr>
          <a:xfrm>
            <a:off x="1021134" y="4786010"/>
            <a:ext cx="10442156" cy="2237360"/>
          </a:xfrm>
        </p:spPr>
        <p:txBody>
          <a:bodyPr>
            <a:normAutofit/>
          </a:bodyPr>
          <a:lstStyle/>
          <a:p>
            <a:pPr>
              <a:buFont typeface="Wingdings" charset="2"/>
              <a:buNone/>
            </a:pPr>
            <a:r>
              <a:rPr lang="en-US" altLang="en-US" sz="2400">
                <a:solidFill>
                  <a:schemeClr val="tx1"/>
                </a:solidFill>
              </a:rPr>
              <a:t>Strategy Pattern</a:t>
            </a:r>
            <a:r>
              <a:rPr lang="en-US" altLang="en-US" sz="2400" dirty="0">
                <a:solidFill>
                  <a:schemeClr val="tx1"/>
                </a:solidFill>
              </a:rPr>
              <a:t>: a </a:t>
            </a:r>
            <a:r>
              <a:rPr lang="en-US" altLang="en-US" sz="2400" b="1" u="sng" dirty="0">
                <a:solidFill>
                  <a:schemeClr val="tx1"/>
                </a:solidFill>
              </a:rPr>
              <a:t>behavioral pattern</a:t>
            </a:r>
          </a:p>
          <a:p>
            <a:pPr lvl="1"/>
            <a:r>
              <a:rPr lang="en-US" altLang="en-US" dirty="0">
                <a:solidFill>
                  <a:schemeClr val="tx1"/>
                </a:solidFill>
              </a:rPr>
              <a:t>Captures run-time behavior	</a:t>
            </a:r>
          </a:p>
          <a:p>
            <a:pPr lvl="1"/>
            <a:r>
              <a:rPr lang="en-US" altLang="en-US" sz="2400" dirty="0">
                <a:solidFill>
                  <a:schemeClr val="tx1"/>
                </a:solidFill>
              </a:rPr>
              <a:t>Indicator: application requires similar objects whose behavior varies</a:t>
            </a:r>
          </a:p>
          <a:p>
            <a:pPr lvl="1"/>
            <a:r>
              <a:rPr lang="en-US" altLang="en-US" dirty="0">
                <a:solidFill>
                  <a:schemeClr val="tx1"/>
                </a:solidFill>
              </a:rPr>
              <a:t>But is there another way to capture the different behavior?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3704A42-5EA4-1F3F-B95D-08BCC04D4C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4417" y="1896245"/>
            <a:ext cx="9284620" cy="2700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596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3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3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3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3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Alternative to Strategy pattern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06988" y="1825625"/>
            <a:ext cx="4746812" cy="4351338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Have an abstract base class with alternatives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Is the pattern needed?</a:t>
            </a:r>
          </a:p>
          <a:p>
            <a:r>
              <a:rPr lang="en-US" dirty="0">
                <a:solidFill>
                  <a:schemeClr val="tx1"/>
                </a:solidFill>
              </a:rPr>
              <a:t>But what happens if add an electric motor option?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640" y="2095780"/>
            <a:ext cx="5711303" cy="3417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3757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079440-0614-8CD9-483F-A7124650DB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git 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C51F80-7EA0-B9CC-0003-CD6CD86487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0000" y="1825625"/>
            <a:ext cx="8387415" cy="1603375"/>
          </a:xfrm>
        </p:spPr>
        <p:txBody>
          <a:bodyPr/>
          <a:lstStyle/>
          <a:p>
            <a:r>
              <a:rPr lang="en-US" dirty="0"/>
              <a:t>Tool used for almost all labs in this course</a:t>
            </a:r>
          </a:p>
          <a:p>
            <a:r>
              <a:rPr lang="en-US" dirty="0"/>
              <a:t>Assumption: used git with IntelliJ in your first course</a:t>
            </a:r>
          </a:p>
          <a:p>
            <a:r>
              <a:rPr lang="en-US" dirty="0"/>
              <a:t>Basic model (as used by us):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2B863D29-3C3E-41CC-6F2C-8C87DA4C03B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65781700"/>
              </p:ext>
            </p:extLst>
          </p:nvPr>
        </p:nvGraphicFramePr>
        <p:xfrm>
          <a:off x="-542459" y="3688506"/>
          <a:ext cx="10163907" cy="25979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F68818E7-4CCA-81C8-D139-C09379FBD8E3}"/>
              </a:ext>
            </a:extLst>
          </p:cNvPr>
          <p:cNvCxnSpPr>
            <a:cxnSpLocks/>
          </p:cNvCxnSpPr>
          <p:nvPr/>
        </p:nvCxnSpPr>
        <p:spPr>
          <a:xfrm>
            <a:off x="3520076" y="4783015"/>
            <a:ext cx="1793631" cy="0"/>
          </a:xfrm>
          <a:prstGeom prst="straightConnector1">
            <a:avLst/>
          </a:prstGeom>
          <a:ln w="50800">
            <a:solidFill>
              <a:schemeClr val="accent6">
                <a:lumMod val="7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41FFD7D-F95D-C5B4-C0CD-0CFB85A65169}"/>
              </a:ext>
            </a:extLst>
          </p:cNvPr>
          <p:cNvSpPr txBox="1">
            <a:spLocks/>
          </p:cNvSpPr>
          <p:nvPr/>
        </p:nvSpPr>
        <p:spPr>
          <a:xfrm>
            <a:off x="8829565" y="3069020"/>
            <a:ext cx="3085344" cy="321745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“Primary” copy of git repository on GitHub</a:t>
            </a:r>
          </a:p>
          <a:p>
            <a:r>
              <a:rPr lang="en-US" dirty="0"/>
              <a:t>Your machine: a local copy that you edit</a:t>
            </a:r>
          </a:p>
          <a:p>
            <a:r>
              <a:rPr lang="en-US" dirty="0"/>
              <a:t>We copy from GitHub for grading</a:t>
            </a:r>
          </a:p>
        </p:txBody>
      </p:sp>
    </p:spTree>
    <p:extLst>
      <p:ext uri="{BB962C8B-B14F-4D97-AF65-F5344CB8AC3E}">
        <p14:creationId xmlns:p14="http://schemas.microsoft.com/office/powerpoint/2010/main" val="3292485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Alternative to Strategy pattern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06988" y="1825625"/>
            <a:ext cx="4871504" cy="435133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Have an abstract base class with alternatives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Is the pattern needed?</a:t>
            </a:r>
          </a:p>
          <a:p>
            <a:r>
              <a:rPr lang="en-US" dirty="0">
                <a:solidFill>
                  <a:schemeClr val="tx1"/>
                </a:solidFill>
              </a:rPr>
              <a:t>But what happens if add an electric motor option?</a:t>
            </a:r>
          </a:p>
          <a:p>
            <a:r>
              <a:rPr lang="en-US" dirty="0">
                <a:solidFill>
                  <a:schemeClr val="tx1"/>
                </a:solidFill>
              </a:rPr>
              <a:t>Lots of code duplication!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Note strategy has significantly less duplication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496" y="1924237"/>
            <a:ext cx="6054487" cy="435133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722324" y="5480903"/>
            <a:ext cx="4512774" cy="83099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400" dirty="0"/>
              <a:t>Inheritance simpler in some cases,</a:t>
            </a:r>
          </a:p>
          <a:p>
            <a:r>
              <a:rPr lang="en-US" sz="2400" dirty="0"/>
              <a:t>strategy pattern better in others.</a:t>
            </a:r>
          </a:p>
        </p:txBody>
      </p:sp>
    </p:spTree>
    <p:extLst>
      <p:ext uri="{BB962C8B-B14F-4D97-AF65-F5344CB8AC3E}">
        <p14:creationId xmlns:p14="http://schemas.microsoft.com/office/powerpoint/2010/main" val="3791354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Design Patterns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33081"/>
            <a:ext cx="10233800" cy="468747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Generally: solving maintenance problems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Course goal: make maintenance easier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Why?</a:t>
            </a:r>
          </a:p>
          <a:p>
            <a:r>
              <a:rPr lang="en-US" dirty="0">
                <a:solidFill>
                  <a:schemeClr val="tx1"/>
                </a:solidFill>
              </a:rPr>
              <a:t>Each pattern: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Problem statement: what problem is being solved</a:t>
            </a:r>
          </a:p>
          <a:p>
            <a:pPr lvl="2"/>
            <a:r>
              <a:rPr lang="en-US" dirty="0">
                <a:solidFill>
                  <a:schemeClr val="tx1"/>
                </a:solidFill>
              </a:rPr>
              <a:t>How maintenance improved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Name: allows communication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Solution: class design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Advantages </a:t>
            </a:r>
            <a:r>
              <a:rPr lang="mr-IN" dirty="0">
                <a:solidFill>
                  <a:schemeClr val="tx1"/>
                </a:solidFill>
              </a:rPr>
              <a:t>–</a:t>
            </a:r>
            <a:r>
              <a:rPr lang="en-US" dirty="0">
                <a:solidFill>
                  <a:schemeClr val="tx1"/>
                </a:solidFill>
              </a:rPr>
              <a:t> what is improved in the design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Shortcomings </a:t>
            </a:r>
            <a:r>
              <a:rPr lang="mr-IN" dirty="0">
                <a:solidFill>
                  <a:schemeClr val="tx1"/>
                </a:solidFill>
              </a:rPr>
              <a:t>–</a:t>
            </a:r>
            <a:r>
              <a:rPr lang="en-US" dirty="0">
                <a:solidFill>
                  <a:schemeClr val="tx1"/>
                </a:solidFill>
              </a:rPr>
              <a:t> negatives of using the pattern</a:t>
            </a:r>
          </a:p>
          <a:p>
            <a:r>
              <a:rPr lang="en-US" dirty="0">
                <a:solidFill>
                  <a:schemeClr val="tx1"/>
                </a:solidFill>
              </a:rPr>
              <a:t>Reusing </a:t>
            </a:r>
            <a:r>
              <a:rPr lang="en-US" i="1" dirty="0">
                <a:solidFill>
                  <a:schemeClr val="tx1"/>
                </a:solidFill>
              </a:rPr>
              <a:t>approaches</a:t>
            </a:r>
            <a:r>
              <a:rPr lang="en-US" dirty="0">
                <a:solidFill>
                  <a:schemeClr val="tx1"/>
                </a:solidFill>
              </a:rPr>
              <a:t>, not specific code or algorithms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4CFAAE6-4CE1-88C8-7114-33FF872B8BEE}"/>
              </a:ext>
            </a:extLst>
          </p:cNvPr>
          <p:cNvSpPr txBox="1"/>
          <p:nvPr/>
        </p:nvSpPr>
        <p:spPr>
          <a:xfrm>
            <a:off x="7315201" y="203646"/>
            <a:ext cx="4752752" cy="2554545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000" dirty="0"/>
              <a:t>Observations from the  Strategy Pattern: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Patterns generally improve structure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But they can also introduce structural problems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We need a way to talk about structure – advantages and disadvantages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Next: more on identifying classes, problems with various class structures</a:t>
            </a:r>
          </a:p>
        </p:txBody>
      </p:sp>
    </p:spTree>
    <p:extLst>
      <p:ext uri="{BB962C8B-B14F-4D97-AF65-F5344CB8AC3E}">
        <p14:creationId xmlns:p14="http://schemas.microsoft.com/office/powerpoint/2010/main" val="1307249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079440-0614-8CD9-483F-A7124650DB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git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2B863D29-3C3E-41CC-6F2C-8C87DA4C03B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25955822"/>
              </p:ext>
            </p:extLst>
          </p:nvPr>
        </p:nvGraphicFramePr>
        <p:xfrm>
          <a:off x="2399501" y="411009"/>
          <a:ext cx="10163907" cy="25979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F68818E7-4CCA-81C8-D139-C09379FBD8E3}"/>
              </a:ext>
            </a:extLst>
          </p:cNvPr>
          <p:cNvCxnSpPr>
            <a:cxnSpLocks/>
          </p:cNvCxnSpPr>
          <p:nvPr/>
        </p:nvCxnSpPr>
        <p:spPr>
          <a:xfrm>
            <a:off x="6210544" y="677019"/>
            <a:ext cx="2375566" cy="0"/>
          </a:xfrm>
          <a:prstGeom prst="straightConnector1">
            <a:avLst/>
          </a:prstGeom>
          <a:ln w="50800">
            <a:solidFill>
              <a:schemeClr val="accent6">
                <a:lumMod val="75000"/>
              </a:schemeClr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96F60F0D-4054-DC30-A76E-228831A366F0}"/>
              </a:ext>
            </a:extLst>
          </p:cNvPr>
          <p:cNvCxnSpPr>
            <a:cxnSpLocks/>
          </p:cNvCxnSpPr>
          <p:nvPr/>
        </p:nvCxnSpPr>
        <p:spPr>
          <a:xfrm>
            <a:off x="6530808" y="1369746"/>
            <a:ext cx="1735038" cy="0"/>
          </a:xfrm>
          <a:prstGeom prst="straightConnector1">
            <a:avLst/>
          </a:prstGeom>
          <a:ln w="50800">
            <a:solidFill>
              <a:schemeClr val="accent5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63B80A80-4246-21CC-F8EA-29799443A386}"/>
              </a:ext>
            </a:extLst>
          </p:cNvPr>
          <p:cNvCxnSpPr>
            <a:cxnSpLocks/>
          </p:cNvCxnSpPr>
          <p:nvPr/>
        </p:nvCxnSpPr>
        <p:spPr>
          <a:xfrm>
            <a:off x="6413289" y="2121825"/>
            <a:ext cx="1970076" cy="0"/>
          </a:xfrm>
          <a:prstGeom prst="straightConnector1">
            <a:avLst/>
          </a:prstGeom>
          <a:ln w="50800">
            <a:solidFill>
              <a:schemeClr val="accent2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7DF9CB57-7B54-E66F-CD04-A261BFC02211}"/>
              </a:ext>
            </a:extLst>
          </p:cNvPr>
          <p:cNvSpPr txBox="1"/>
          <p:nvPr/>
        </p:nvSpPr>
        <p:spPr>
          <a:xfrm>
            <a:off x="6830291" y="194536"/>
            <a:ext cx="9188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avolini" panose="020B0502040204020203" pitchFamily="66" charset="0"/>
                <a:cs typeface="Cavolini" panose="020B0502040204020203" pitchFamily="66" charset="0"/>
              </a:rPr>
              <a:t>clone</a:t>
            </a:r>
            <a:endParaRPr lang="en-US" dirty="0">
              <a:latin typeface="Cavolini" panose="020B0502040204020203" pitchFamily="66" charset="0"/>
              <a:cs typeface="Cavolini" panose="020B0502040204020203" pitchFamily="66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2713187-B870-9CE4-0BB4-0A547E105BB3}"/>
              </a:ext>
            </a:extLst>
          </p:cNvPr>
          <p:cNvSpPr txBox="1"/>
          <p:nvPr/>
        </p:nvSpPr>
        <p:spPr>
          <a:xfrm>
            <a:off x="6937691" y="920690"/>
            <a:ext cx="8114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avolini" panose="020B0502040204020203" pitchFamily="66" charset="0"/>
                <a:cs typeface="Cavolini" panose="020B0502040204020203" pitchFamily="66" charset="0"/>
              </a:rPr>
              <a:t>pull</a:t>
            </a:r>
            <a:endParaRPr lang="en-US" dirty="0">
              <a:latin typeface="Cavolini" panose="020B0502040204020203" pitchFamily="66" charset="0"/>
              <a:cs typeface="Cavolini" panose="020B0502040204020203" pitchFamily="66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364CEE9-E428-2DFC-A952-56862C51781C}"/>
              </a:ext>
            </a:extLst>
          </p:cNvPr>
          <p:cNvSpPr txBox="1"/>
          <p:nvPr/>
        </p:nvSpPr>
        <p:spPr>
          <a:xfrm>
            <a:off x="6830291" y="1648159"/>
            <a:ext cx="9861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avolini" panose="020B0502040204020203" pitchFamily="66" charset="0"/>
                <a:cs typeface="Cavolini" panose="020B0502040204020203" pitchFamily="66" charset="0"/>
              </a:rPr>
              <a:t>push</a:t>
            </a:r>
            <a:endParaRPr lang="en-US" dirty="0">
              <a:latin typeface="Cavolini" panose="020B0502040204020203" pitchFamily="66" charset="0"/>
              <a:cs typeface="Cavolini" panose="020B0502040204020203" pitchFamily="66" charset="0"/>
            </a:endParaRPr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4336EBF0-F172-5EFE-BC3A-1CD3E6091B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8448" y="3287385"/>
            <a:ext cx="9882187" cy="3376079"/>
          </a:xfrm>
        </p:spPr>
        <p:txBody>
          <a:bodyPr>
            <a:normAutofit fontScale="92500" lnSpcReduction="20000"/>
          </a:bodyPr>
          <a:lstStyle/>
          <a:p>
            <a:r>
              <a:rPr lang="en-US" i="1" dirty="0">
                <a:solidFill>
                  <a:schemeClr val="accent6"/>
                </a:solidFill>
              </a:rPr>
              <a:t>Clone</a:t>
            </a:r>
            <a:r>
              <a:rPr lang="en-US" dirty="0"/>
              <a:t>: make initial copy of repository on local machine</a:t>
            </a:r>
          </a:p>
          <a:p>
            <a:r>
              <a:rPr lang="en-US" i="1" dirty="0">
                <a:solidFill>
                  <a:schemeClr val="accent6"/>
                </a:solidFill>
              </a:rPr>
              <a:t>Pull</a:t>
            </a:r>
            <a:r>
              <a:rPr lang="en-US" dirty="0"/>
              <a:t>: Pull changes from host (GitHub), update local</a:t>
            </a:r>
          </a:p>
          <a:p>
            <a:r>
              <a:rPr lang="en-US" i="1" dirty="0">
                <a:solidFill>
                  <a:schemeClr val="accent6"/>
                </a:solidFill>
              </a:rPr>
              <a:t>Commit</a:t>
            </a:r>
            <a:r>
              <a:rPr lang="en-US" dirty="0"/>
              <a:t>: Copy changes from files to </a:t>
            </a:r>
            <a:r>
              <a:rPr lang="en-US" i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local</a:t>
            </a:r>
            <a:r>
              <a:rPr lang="en-US" dirty="0"/>
              <a:t> git database</a:t>
            </a:r>
          </a:p>
          <a:p>
            <a:r>
              <a:rPr lang="en-US" i="1" dirty="0">
                <a:solidFill>
                  <a:schemeClr val="accent6"/>
                </a:solidFill>
              </a:rPr>
              <a:t>Push</a:t>
            </a:r>
            <a:r>
              <a:rPr lang="en-US" dirty="0"/>
              <a:t>: Push changes to host</a:t>
            </a:r>
          </a:p>
          <a:p>
            <a:r>
              <a:rPr lang="en-US" dirty="0"/>
              <a:t>If there are changes on the host when pull, git </a:t>
            </a:r>
            <a:r>
              <a:rPr lang="en-US" i="1" dirty="0">
                <a:solidFill>
                  <a:schemeClr val="accent6"/>
                </a:solidFill>
              </a:rPr>
              <a:t>merges</a:t>
            </a:r>
            <a:r>
              <a:rPr lang="en-US" dirty="0"/>
              <a:t> them in</a:t>
            </a:r>
          </a:p>
          <a:p>
            <a:pPr lvl="1"/>
            <a:r>
              <a:rPr lang="en-US" dirty="0"/>
              <a:t>If cannot do automatically, get a </a:t>
            </a:r>
            <a:r>
              <a:rPr lang="en-US" i="1" dirty="0">
                <a:solidFill>
                  <a:schemeClr val="accent6"/>
                </a:solidFill>
              </a:rPr>
              <a:t>merge conflict</a:t>
            </a:r>
          </a:p>
          <a:p>
            <a:r>
              <a:rPr lang="en-US" dirty="0"/>
              <a:t>Basic steps: clone repo, make changes, commit the changes, push</a:t>
            </a:r>
          </a:p>
          <a:p>
            <a:pPr lvl="1"/>
            <a:r>
              <a:rPr lang="en-US" dirty="0"/>
              <a:t>Recommendation: push frequently – it’s a backup mechanism!</a:t>
            </a:r>
          </a:p>
          <a:p>
            <a:pPr lvl="1"/>
            <a:r>
              <a:rPr lang="en-US" dirty="0"/>
              <a:t>When in groups, pull frequently as well to avoid conflicts!</a:t>
            </a:r>
          </a:p>
        </p:txBody>
      </p:sp>
      <p:sp>
        <p:nvSpPr>
          <p:cNvPr id="5" name="Arc 4">
            <a:extLst>
              <a:ext uri="{FF2B5EF4-FFF2-40B4-BE49-F238E27FC236}">
                <a16:creationId xmlns:a16="http://schemas.microsoft.com/office/drawing/2014/main" id="{008EEA42-C5BF-1CB0-C2C8-AA4EE0951510}"/>
              </a:ext>
            </a:extLst>
          </p:cNvPr>
          <p:cNvSpPr/>
          <p:nvPr/>
        </p:nvSpPr>
        <p:spPr>
          <a:xfrm rot="3483505">
            <a:off x="10755709" y="490677"/>
            <a:ext cx="367879" cy="660219"/>
          </a:xfrm>
          <a:prstGeom prst="arc">
            <a:avLst>
              <a:gd name="adj1" fmla="val 7046230"/>
              <a:gd name="adj2" fmla="val 3198509"/>
            </a:avLst>
          </a:prstGeom>
          <a:ln w="50800">
            <a:solidFill>
              <a:schemeClr val="accent3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9088184-A1F5-4A25-8120-5B5ADB17481C}"/>
              </a:ext>
            </a:extLst>
          </p:cNvPr>
          <p:cNvSpPr txBox="1"/>
          <p:nvPr/>
        </p:nvSpPr>
        <p:spPr>
          <a:xfrm>
            <a:off x="10269171" y="100056"/>
            <a:ext cx="15103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avolini" panose="020B0502040204020203" pitchFamily="66" charset="0"/>
                <a:cs typeface="Cavolini" panose="020B0502040204020203" pitchFamily="66" charset="0"/>
              </a:rPr>
              <a:t>commit</a:t>
            </a:r>
            <a:endParaRPr lang="en-US" dirty="0">
              <a:latin typeface="Cavolini" panose="020B0502040204020203" pitchFamily="66" charset="0"/>
              <a:cs typeface="Cavolini" panose="020B050204020402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2484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079440-0614-8CD9-483F-A7124650DB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git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C51F80-7EA0-B9CC-0003-CD6CD86487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00109" y="3287385"/>
            <a:ext cx="10053691" cy="3470560"/>
          </a:xfrm>
        </p:spPr>
        <p:txBody>
          <a:bodyPr>
            <a:normAutofit fontScale="92500" lnSpcReduction="20000"/>
          </a:bodyPr>
          <a:lstStyle/>
          <a:p>
            <a:r>
              <a:rPr lang="en-US" i="1" dirty="0">
                <a:solidFill>
                  <a:schemeClr val="accent6"/>
                </a:solidFill>
              </a:rPr>
              <a:t>Clone</a:t>
            </a:r>
            <a:r>
              <a:rPr lang="en-US" dirty="0"/>
              <a:t>: make initial copy of repository on local machine</a:t>
            </a:r>
          </a:p>
          <a:p>
            <a:r>
              <a:rPr lang="en-US" i="1" dirty="0">
                <a:solidFill>
                  <a:schemeClr val="accent6"/>
                </a:solidFill>
              </a:rPr>
              <a:t>Pull</a:t>
            </a:r>
            <a:r>
              <a:rPr lang="en-US" dirty="0"/>
              <a:t>: Pull changes from host (GitHub), update local</a:t>
            </a:r>
          </a:p>
          <a:p>
            <a:r>
              <a:rPr lang="en-US" i="1" dirty="0">
                <a:solidFill>
                  <a:schemeClr val="accent6"/>
                </a:solidFill>
              </a:rPr>
              <a:t>Commit</a:t>
            </a:r>
            <a:r>
              <a:rPr lang="en-US" dirty="0"/>
              <a:t>: Copy changes from files to </a:t>
            </a:r>
            <a:r>
              <a:rPr lang="en-US" i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local</a:t>
            </a:r>
            <a:r>
              <a:rPr lang="en-US" dirty="0"/>
              <a:t> git database</a:t>
            </a:r>
          </a:p>
          <a:p>
            <a:r>
              <a:rPr lang="en-US" i="1" dirty="0">
                <a:solidFill>
                  <a:schemeClr val="accent6"/>
                </a:solidFill>
              </a:rPr>
              <a:t>Push</a:t>
            </a:r>
            <a:r>
              <a:rPr lang="en-US" dirty="0"/>
              <a:t>: Push changes to host</a:t>
            </a:r>
          </a:p>
          <a:p>
            <a:r>
              <a:rPr lang="en-US" dirty="0"/>
              <a:t>If there are changes on the host when pull, git </a:t>
            </a:r>
            <a:r>
              <a:rPr lang="en-US" i="1" dirty="0">
                <a:solidFill>
                  <a:schemeClr val="accent6"/>
                </a:solidFill>
              </a:rPr>
              <a:t>merges</a:t>
            </a:r>
            <a:r>
              <a:rPr lang="en-US" dirty="0"/>
              <a:t> them in</a:t>
            </a:r>
          </a:p>
          <a:p>
            <a:pPr lvl="1"/>
            <a:r>
              <a:rPr lang="en-US" dirty="0"/>
              <a:t>If cannot do automatically, get a </a:t>
            </a:r>
            <a:r>
              <a:rPr lang="en-US" i="1" dirty="0">
                <a:solidFill>
                  <a:schemeClr val="accent6"/>
                </a:solidFill>
              </a:rPr>
              <a:t>merge conflict</a:t>
            </a:r>
          </a:p>
          <a:p>
            <a:r>
              <a:rPr lang="en-US" dirty="0"/>
              <a:t>Basic steps: clone repo, make changes, commit the changes, push</a:t>
            </a:r>
          </a:p>
          <a:p>
            <a:pPr lvl="1"/>
            <a:r>
              <a:rPr lang="en-US" dirty="0"/>
              <a:t>Recommendation: push frequently – it’s a backup mechanism!</a:t>
            </a:r>
          </a:p>
          <a:p>
            <a:pPr lvl="1"/>
            <a:r>
              <a:rPr lang="en-US" dirty="0"/>
              <a:t>When in groups, pull frequently as well to avoid conflicts!</a:t>
            </a:r>
          </a:p>
          <a:p>
            <a:endParaRPr lang="en-US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2B863D29-3C3E-41CC-6F2C-8C87DA4C03BE}"/>
              </a:ext>
            </a:extLst>
          </p:cNvPr>
          <p:cNvGraphicFramePr/>
          <p:nvPr/>
        </p:nvGraphicFramePr>
        <p:xfrm>
          <a:off x="2399501" y="411009"/>
          <a:ext cx="10163907" cy="25979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F68818E7-4CCA-81C8-D139-C09379FBD8E3}"/>
              </a:ext>
            </a:extLst>
          </p:cNvPr>
          <p:cNvCxnSpPr>
            <a:cxnSpLocks/>
          </p:cNvCxnSpPr>
          <p:nvPr/>
        </p:nvCxnSpPr>
        <p:spPr>
          <a:xfrm>
            <a:off x="6210544" y="677019"/>
            <a:ext cx="2375566" cy="0"/>
          </a:xfrm>
          <a:prstGeom prst="straightConnector1">
            <a:avLst/>
          </a:prstGeom>
          <a:ln w="50800">
            <a:solidFill>
              <a:schemeClr val="accent6">
                <a:lumMod val="75000"/>
              </a:schemeClr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96F60F0D-4054-DC30-A76E-228831A366F0}"/>
              </a:ext>
            </a:extLst>
          </p:cNvPr>
          <p:cNvCxnSpPr>
            <a:cxnSpLocks/>
          </p:cNvCxnSpPr>
          <p:nvPr/>
        </p:nvCxnSpPr>
        <p:spPr>
          <a:xfrm>
            <a:off x="6530808" y="1369746"/>
            <a:ext cx="1735038" cy="0"/>
          </a:xfrm>
          <a:prstGeom prst="straightConnector1">
            <a:avLst/>
          </a:prstGeom>
          <a:ln w="50800">
            <a:solidFill>
              <a:schemeClr val="accent5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63B80A80-4246-21CC-F8EA-29799443A386}"/>
              </a:ext>
            </a:extLst>
          </p:cNvPr>
          <p:cNvCxnSpPr>
            <a:cxnSpLocks/>
          </p:cNvCxnSpPr>
          <p:nvPr/>
        </p:nvCxnSpPr>
        <p:spPr>
          <a:xfrm>
            <a:off x="6413289" y="2121825"/>
            <a:ext cx="1970076" cy="0"/>
          </a:xfrm>
          <a:prstGeom prst="straightConnector1">
            <a:avLst/>
          </a:prstGeom>
          <a:ln w="50800">
            <a:solidFill>
              <a:schemeClr val="accent2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7DF9CB57-7B54-E66F-CD04-A261BFC02211}"/>
              </a:ext>
            </a:extLst>
          </p:cNvPr>
          <p:cNvSpPr txBox="1"/>
          <p:nvPr/>
        </p:nvSpPr>
        <p:spPr>
          <a:xfrm>
            <a:off x="6830291" y="194536"/>
            <a:ext cx="9188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avolini" panose="020B0502040204020203" pitchFamily="66" charset="0"/>
                <a:cs typeface="Cavolini" panose="020B0502040204020203" pitchFamily="66" charset="0"/>
              </a:rPr>
              <a:t>clone</a:t>
            </a:r>
            <a:endParaRPr lang="en-US" dirty="0">
              <a:latin typeface="Cavolini" panose="020B0502040204020203" pitchFamily="66" charset="0"/>
              <a:cs typeface="Cavolini" panose="020B0502040204020203" pitchFamily="66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2713187-B870-9CE4-0BB4-0A547E105BB3}"/>
              </a:ext>
            </a:extLst>
          </p:cNvPr>
          <p:cNvSpPr txBox="1"/>
          <p:nvPr/>
        </p:nvSpPr>
        <p:spPr>
          <a:xfrm>
            <a:off x="6937691" y="920690"/>
            <a:ext cx="8114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avolini" panose="020B0502040204020203" pitchFamily="66" charset="0"/>
                <a:cs typeface="Cavolini" panose="020B0502040204020203" pitchFamily="66" charset="0"/>
              </a:rPr>
              <a:t>pull</a:t>
            </a:r>
            <a:endParaRPr lang="en-US" dirty="0">
              <a:latin typeface="Cavolini" panose="020B0502040204020203" pitchFamily="66" charset="0"/>
              <a:cs typeface="Cavolini" panose="020B0502040204020203" pitchFamily="66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364CEE9-E428-2DFC-A952-56862C51781C}"/>
              </a:ext>
            </a:extLst>
          </p:cNvPr>
          <p:cNvSpPr txBox="1"/>
          <p:nvPr/>
        </p:nvSpPr>
        <p:spPr>
          <a:xfrm>
            <a:off x="6830291" y="1648159"/>
            <a:ext cx="9861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avolini" panose="020B0502040204020203" pitchFamily="66" charset="0"/>
                <a:cs typeface="Cavolini" panose="020B0502040204020203" pitchFamily="66" charset="0"/>
              </a:rPr>
              <a:t>push</a:t>
            </a:r>
            <a:endParaRPr lang="en-US" dirty="0">
              <a:latin typeface="Cavolini" panose="020B0502040204020203" pitchFamily="66" charset="0"/>
              <a:cs typeface="Cavolini" panose="020B0502040204020203" pitchFamily="66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3AC3CE5-631B-7760-6D98-BFE7B4DABD5D}"/>
              </a:ext>
            </a:extLst>
          </p:cNvPr>
          <p:cNvSpPr txBox="1"/>
          <p:nvPr/>
        </p:nvSpPr>
        <p:spPr>
          <a:xfrm>
            <a:off x="6530808" y="3274777"/>
            <a:ext cx="4063571" cy="46166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dirty="0"/>
              <a:t>IntelliJ: Git &gt; Update Project…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54AF9908-D898-2139-0DDF-1B2071E9F625}"/>
              </a:ext>
            </a:extLst>
          </p:cNvPr>
          <p:cNvCxnSpPr>
            <a:cxnSpLocks/>
            <a:stCxn id="12" idx="1"/>
          </p:cNvCxnSpPr>
          <p:nvPr/>
        </p:nvCxnSpPr>
        <p:spPr>
          <a:xfrm flipH="1">
            <a:off x="2173574" y="3505610"/>
            <a:ext cx="4357234" cy="290378"/>
          </a:xfrm>
          <a:prstGeom prst="straightConnector1">
            <a:avLst/>
          </a:prstGeom>
          <a:ln w="44450">
            <a:solidFill>
              <a:schemeClr val="accent4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E54CF1CF-397B-BDC4-E927-C8182CCD344C}"/>
              </a:ext>
            </a:extLst>
          </p:cNvPr>
          <p:cNvSpPr txBox="1"/>
          <p:nvPr/>
        </p:nvSpPr>
        <p:spPr>
          <a:xfrm>
            <a:off x="2797273" y="3991481"/>
            <a:ext cx="3109836" cy="46166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dirty="0"/>
              <a:t>IntelliJ: Git &gt; Commit…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0569E82-89E1-B1F4-CA70-B02FE14FD6DD}"/>
              </a:ext>
            </a:extLst>
          </p:cNvPr>
          <p:cNvSpPr txBox="1"/>
          <p:nvPr/>
        </p:nvSpPr>
        <p:spPr>
          <a:xfrm>
            <a:off x="2436640" y="4958672"/>
            <a:ext cx="2779938" cy="46166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dirty="0"/>
              <a:t>IntelliJ: Git &gt; Push…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08F1AD94-B20E-6F0A-E966-B0F49D18B28D}"/>
              </a:ext>
            </a:extLst>
          </p:cNvPr>
          <p:cNvCxnSpPr>
            <a:cxnSpLocks/>
          </p:cNvCxnSpPr>
          <p:nvPr/>
        </p:nvCxnSpPr>
        <p:spPr>
          <a:xfrm flipH="1" flipV="1">
            <a:off x="2173574" y="4819467"/>
            <a:ext cx="263066" cy="198750"/>
          </a:xfrm>
          <a:prstGeom prst="straightConnector1">
            <a:avLst/>
          </a:prstGeom>
          <a:ln w="44450">
            <a:solidFill>
              <a:schemeClr val="accent4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BE40D91B-80B8-9EC5-8F95-E34D46D7BBC4}"/>
              </a:ext>
            </a:extLst>
          </p:cNvPr>
          <p:cNvCxnSpPr>
            <a:cxnSpLocks/>
          </p:cNvCxnSpPr>
          <p:nvPr/>
        </p:nvCxnSpPr>
        <p:spPr>
          <a:xfrm flipH="1">
            <a:off x="2173574" y="2720696"/>
            <a:ext cx="263066" cy="566688"/>
          </a:xfrm>
          <a:prstGeom prst="straightConnector1">
            <a:avLst/>
          </a:prstGeom>
          <a:ln w="44450">
            <a:solidFill>
              <a:schemeClr val="accent4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0BC5038F-19C4-FDB8-986A-0DEAF2C8F61E}"/>
              </a:ext>
            </a:extLst>
          </p:cNvPr>
          <p:cNvSpPr txBox="1"/>
          <p:nvPr/>
        </p:nvSpPr>
        <p:spPr>
          <a:xfrm>
            <a:off x="185330" y="2246424"/>
            <a:ext cx="5605869" cy="46166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dirty="0"/>
              <a:t>IntelliJ: New &gt; Project from Version Control</a:t>
            </a:r>
          </a:p>
        </p:txBody>
      </p:sp>
      <p:sp>
        <p:nvSpPr>
          <p:cNvPr id="5" name="Arc 4">
            <a:extLst>
              <a:ext uri="{FF2B5EF4-FFF2-40B4-BE49-F238E27FC236}">
                <a16:creationId xmlns:a16="http://schemas.microsoft.com/office/drawing/2014/main" id="{9BCF5FB0-CA6C-D7DF-896C-C2F4A6825542}"/>
              </a:ext>
            </a:extLst>
          </p:cNvPr>
          <p:cNvSpPr/>
          <p:nvPr/>
        </p:nvSpPr>
        <p:spPr>
          <a:xfrm rot="3483505">
            <a:off x="10755709" y="490677"/>
            <a:ext cx="367879" cy="660219"/>
          </a:xfrm>
          <a:prstGeom prst="arc">
            <a:avLst>
              <a:gd name="adj1" fmla="val 7046230"/>
              <a:gd name="adj2" fmla="val 3198509"/>
            </a:avLst>
          </a:prstGeom>
          <a:ln w="50800">
            <a:solidFill>
              <a:schemeClr val="accent3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1F200B8-656C-608A-A4C2-28A0839DB227}"/>
              </a:ext>
            </a:extLst>
          </p:cNvPr>
          <p:cNvSpPr txBox="1"/>
          <p:nvPr/>
        </p:nvSpPr>
        <p:spPr>
          <a:xfrm>
            <a:off x="10269171" y="100056"/>
            <a:ext cx="15103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avolini" panose="020B0502040204020203" pitchFamily="66" charset="0"/>
                <a:cs typeface="Cavolini" panose="020B0502040204020203" pitchFamily="66" charset="0"/>
              </a:rPr>
              <a:t>commit</a:t>
            </a:r>
            <a:endParaRPr lang="en-US" dirty="0">
              <a:latin typeface="Cavolini" panose="020B0502040204020203" pitchFamily="66" charset="0"/>
              <a:cs typeface="Cavolini" panose="020B050204020402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3156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2" grpId="0" animBg="1"/>
      <p:bldP spid="2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45CF5C1B-FC8A-BF76-CDC2-26D36C9238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27AE55-24FD-6C05-CFCB-EF0410786E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git keys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E6EF17E5-7EC1-6E04-252B-128B572F20B5}"/>
              </a:ext>
            </a:extLst>
          </p:cNvPr>
          <p:cNvGraphicFramePr/>
          <p:nvPr/>
        </p:nvGraphicFramePr>
        <p:xfrm>
          <a:off x="2399501" y="411009"/>
          <a:ext cx="10163907" cy="25979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4364F504-3237-4028-D495-A8D10FE9CA9B}"/>
              </a:ext>
            </a:extLst>
          </p:cNvPr>
          <p:cNvCxnSpPr>
            <a:cxnSpLocks/>
          </p:cNvCxnSpPr>
          <p:nvPr/>
        </p:nvCxnSpPr>
        <p:spPr>
          <a:xfrm>
            <a:off x="6210544" y="677019"/>
            <a:ext cx="2375566" cy="0"/>
          </a:xfrm>
          <a:prstGeom prst="straightConnector1">
            <a:avLst/>
          </a:prstGeom>
          <a:ln w="50800">
            <a:solidFill>
              <a:schemeClr val="accent6">
                <a:lumMod val="75000"/>
              </a:schemeClr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57EB91AE-EFD6-4416-3390-E5D0803D6E0E}"/>
              </a:ext>
            </a:extLst>
          </p:cNvPr>
          <p:cNvCxnSpPr>
            <a:cxnSpLocks/>
          </p:cNvCxnSpPr>
          <p:nvPr/>
        </p:nvCxnSpPr>
        <p:spPr>
          <a:xfrm>
            <a:off x="6530808" y="1369746"/>
            <a:ext cx="1735038" cy="0"/>
          </a:xfrm>
          <a:prstGeom prst="straightConnector1">
            <a:avLst/>
          </a:prstGeom>
          <a:ln w="50800">
            <a:solidFill>
              <a:schemeClr val="accent5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B5A6F353-9077-8C2E-11FC-8339C12A9FBE}"/>
              </a:ext>
            </a:extLst>
          </p:cNvPr>
          <p:cNvCxnSpPr>
            <a:cxnSpLocks/>
          </p:cNvCxnSpPr>
          <p:nvPr/>
        </p:nvCxnSpPr>
        <p:spPr>
          <a:xfrm>
            <a:off x="6413289" y="2121825"/>
            <a:ext cx="1970076" cy="0"/>
          </a:xfrm>
          <a:prstGeom prst="straightConnector1">
            <a:avLst/>
          </a:prstGeom>
          <a:ln w="50800">
            <a:solidFill>
              <a:schemeClr val="accent2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6F2074E1-40BA-0A72-63CF-75C09FC91368}"/>
              </a:ext>
            </a:extLst>
          </p:cNvPr>
          <p:cNvSpPr txBox="1"/>
          <p:nvPr/>
        </p:nvSpPr>
        <p:spPr>
          <a:xfrm>
            <a:off x="6830291" y="194536"/>
            <a:ext cx="9188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avolini" panose="020B0502040204020203" pitchFamily="66" charset="0"/>
                <a:cs typeface="Cavolini" panose="020B0502040204020203" pitchFamily="66" charset="0"/>
              </a:rPr>
              <a:t>clone</a:t>
            </a:r>
            <a:endParaRPr lang="en-US" dirty="0">
              <a:latin typeface="Cavolini" panose="020B0502040204020203" pitchFamily="66" charset="0"/>
              <a:cs typeface="Cavolini" panose="020B0502040204020203" pitchFamily="66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1ACCBB3-FC14-9684-70F8-63584F484EEF}"/>
              </a:ext>
            </a:extLst>
          </p:cNvPr>
          <p:cNvSpPr txBox="1"/>
          <p:nvPr/>
        </p:nvSpPr>
        <p:spPr>
          <a:xfrm>
            <a:off x="6937691" y="920690"/>
            <a:ext cx="8114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avolini" panose="020B0502040204020203" pitchFamily="66" charset="0"/>
                <a:cs typeface="Cavolini" panose="020B0502040204020203" pitchFamily="66" charset="0"/>
              </a:rPr>
              <a:t>pull</a:t>
            </a:r>
            <a:endParaRPr lang="en-US" dirty="0">
              <a:latin typeface="Cavolini" panose="020B0502040204020203" pitchFamily="66" charset="0"/>
              <a:cs typeface="Cavolini" panose="020B0502040204020203" pitchFamily="66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B12B2F9-039B-3D97-1AAC-F5F4B039FE0E}"/>
              </a:ext>
            </a:extLst>
          </p:cNvPr>
          <p:cNvSpPr txBox="1"/>
          <p:nvPr/>
        </p:nvSpPr>
        <p:spPr>
          <a:xfrm>
            <a:off x="6830291" y="1648159"/>
            <a:ext cx="9861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avolini" panose="020B0502040204020203" pitchFamily="66" charset="0"/>
                <a:cs typeface="Cavolini" panose="020B0502040204020203" pitchFamily="66" charset="0"/>
              </a:rPr>
              <a:t>push</a:t>
            </a:r>
            <a:endParaRPr lang="en-US" dirty="0">
              <a:latin typeface="Cavolini" panose="020B0502040204020203" pitchFamily="66" charset="0"/>
              <a:cs typeface="Cavolini" panose="020B0502040204020203" pitchFamily="66" charset="0"/>
            </a:endParaRPr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31807C04-EA32-7E73-C2C8-2B70F623C0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020" y="3116796"/>
            <a:ext cx="10316531" cy="3641148"/>
          </a:xfrm>
        </p:spPr>
        <p:txBody>
          <a:bodyPr>
            <a:normAutofit fontScale="85000" lnSpcReduction="20000"/>
          </a:bodyPr>
          <a:lstStyle/>
          <a:p>
            <a:r>
              <a:rPr lang="en-US" dirty="0">
                <a:solidFill>
                  <a:schemeClr val="accent6"/>
                </a:solidFill>
              </a:rPr>
              <a:t>Commit, push often!</a:t>
            </a:r>
          </a:p>
          <a:p>
            <a:pPr lvl="1"/>
            <a:r>
              <a:rPr lang="en-US" dirty="0"/>
              <a:t>It backs up your work in case your machine fails</a:t>
            </a:r>
          </a:p>
          <a:p>
            <a:pPr lvl="1"/>
            <a:r>
              <a:rPr lang="en-US" dirty="0"/>
              <a:t>It gives others a chance to merge their work with yours</a:t>
            </a:r>
          </a:p>
          <a:p>
            <a:pPr lvl="1"/>
            <a:r>
              <a:rPr lang="en-US" dirty="0"/>
              <a:t>You will not forget to push later</a:t>
            </a:r>
          </a:p>
          <a:p>
            <a:r>
              <a:rPr lang="en-US" dirty="0">
                <a:solidFill>
                  <a:schemeClr val="accent6"/>
                </a:solidFill>
              </a:rPr>
              <a:t>Pull often!</a:t>
            </a:r>
          </a:p>
          <a:p>
            <a:pPr lvl="1"/>
            <a:r>
              <a:rPr lang="en-US" dirty="0"/>
              <a:t>Frequent merges are easier</a:t>
            </a:r>
          </a:p>
          <a:p>
            <a:r>
              <a:rPr lang="en-US" dirty="0">
                <a:solidFill>
                  <a:schemeClr val="accent6"/>
                </a:solidFill>
                <a:latin typeface="Consolas" panose="020B0609020204030204" pitchFamily="49" charset="0"/>
              </a:rPr>
              <a:t>.</a:t>
            </a:r>
            <a:r>
              <a:rPr lang="en-US" dirty="0" err="1">
                <a:solidFill>
                  <a:schemeClr val="accent6"/>
                </a:solidFill>
                <a:latin typeface="Consolas" panose="020B0609020204030204" pitchFamily="49" charset="0"/>
              </a:rPr>
              <a:t>gitignore</a:t>
            </a:r>
            <a:r>
              <a:rPr lang="en-US" dirty="0"/>
              <a:t>: ensuring no build products in repository</a:t>
            </a:r>
          </a:p>
          <a:p>
            <a:r>
              <a:rPr lang="en-US" dirty="0"/>
              <a:t>Solution to many problems: </a:t>
            </a:r>
            <a:r>
              <a:rPr lang="en-US" dirty="0">
                <a:solidFill>
                  <a:schemeClr val="accent6"/>
                </a:solidFill>
              </a:rPr>
              <a:t>check out new location</a:t>
            </a:r>
          </a:p>
          <a:p>
            <a:pPr lvl="1"/>
            <a:r>
              <a:rPr lang="en-US" dirty="0"/>
              <a:t>Solve most difficult merge conflicts by copying changes to that location</a:t>
            </a:r>
          </a:p>
          <a:p>
            <a:pPr lvl="1"/>
            <a:r>
              <a:rPr lang="en-US" dirty="0"/>
              <a:t>Build from new location to make sure your final commit is actually working</a:t>
            </a:r>
          </a:p>
          <a:p>
            <a:r>
              <a:rPr lang="en-US" dirty="0"/>
              <a:t>Recommendation: type </a:t>
            </a:r>
            <a:r>
              <a:rPr lang="en-US" dirty="0">
                <a:solidFill>
                  <a:schemeClr val="accent6"/>
                </a:solidFill>
              </a:rPr>
              <a:t>git status </a:t>
            </a:r>
            <a:r>
              <a:rPr lang="en-US" dirty="0"/>
              <a:t>in IntelliJ Git terminal</a:t>
            </a:r>
          </a:p>
          <a:p>
            <a:endParaRPr lang="en-US" dirty="0"/>
          </a:p>
          <a:p>
            <a:pPr lvl="1"/>
            <a:endParaRPr lang="en-US" dirty="0"/>
          </a:p>
        </p:txBody>
      </p:sp>
      <p:sp>
        <p:nvSpPr>
          <p:cNvPr id="5" name="Arc 4">
            <a:extLst>
              <a:ext uri="{FF2B5EF4-FFF2-40B4-BE49-F238E27FC236}">
                <a16:creationId xmlns:a16="http://schemas.microsoft.com/office/drawing/2014/main" id="{58671AAE-073E-F2D1-BDAE-3C3F36EC0F60}"/>
              </a:ext>
            </a:extLst>
          </p:cNvPr>
          <p:cNvSpPr/>
          <p:nvPr/>
        </p:nvSpPr>
        <p:spPr>
          <a:xfrm rot="3483505">
            <a:off x="10755709" y="490677"/>
            <a:ext cx="367879" cy="660219"/>
          </a:xfrm>
          <a:prstGeom prst="arc">
            <a:avLst>
              <a:gd name="adj1" fmla="val 7046230"/>
              <a:gd name="adj2" fmla="val 3198509"/>
            </a:avLst>
          </a:prstGeom>
          <a:ln w="50800">
            <a:solidFill>
              <a:schemeClr val="accent3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EBAF53-ECD8-2A42-8FD1-93D3BE76EB30}"/>
              </a:ext>
            </a:extLst>
          </p:cNvPr>
          <p:cNvSpPr txBox="1"/>
          <p:nvPr/>
        </p:nvSpPr>
        <p:spPr>
          <a:xfrm>
            <a:off x="10269171" y="100056"/>
            <a:ext cx="15103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avolini" panose="020B0502040204020203" pitchFamily="66" charset="0"/>
                <a:cs typeface="Cavolini" panose="020B0502040204020203" pitchFamily="66" charset="0"/>
              </a:rPr>
              <a:t>commit</a:t>
            </a:r>
            <a:endParaRPr lang="en-US" dirty="0">
              <a:latin typeface="Cavolini" panose="020B0502040204020203" pitchFamily="66" charset="0"/>
              <a:cs typeface="Cavolini" panose="020B0502040204020203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24781E1-D6D3-858F-8A7D-FA7454B076FA}"/>
              </a:ext>
            </a:extLst>
          </p:cNvPr>
          <p:cNvSpPr txBox="1"/>
          <p:nvPr/>
        </p:nvSpPr>
        <p:spPr>
          <a:xfrm>
            <a:off x="8383365" y="3571582"/>
            <a:ext cx="3384543" cy="224676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Cavolini" panose="03000502040302020204" pitchFamily="66" charset="0"/>
                <a:cs typeface="Cavolini" panose="03000502040302020204" pitchFamily="66" charset="0"/>
              </a:rPr>
              <a:t>Note: don’t use branches in this class!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Cavolini" panose="03000502040302020204" pitchFamily="66" charset="0"/>
                <a:cs typeface="Cavolini" panose="03000502040302020204" pitchFamily="66" charset="0"/>
              </a:rPr>
              <a:t>Save them for large, multi-person, multi-sprint projects</a:t>
            </a:r>
          </a:p>
        </p:txBody>
      </p:sp>
    </p:spTree>
    <p:extLst>
      <p:ext uri="{BB962C8B-B14F-4D97-AF65-F5344CB8AC3E}">
        <p14:creationId xmlns:p14="http://schemas.microsoft.com/office/powerpoint/2010/main" val="1106881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Grassba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18718" y="1956766"/>
            <a:ext cx="6749021" cy="1747979"/>
          </a:xfrm>
        </p:spPr>
        <p:txBody>
          <a:bodyPr/>
          <a:lstStyle/>
          <a:p>
            <a:r>
              <a:rPr lang="en-US" dirty="0"/>
              <a:t>Goal: automatically mow your lawn</a:t>
            </a:r>
          </a:p>
          <a:p>
            <a:r>
              <a:rPr lang="en-US" dirty="0"/>
              <a:t>Issue: need to support different patterns</a:t>
            </a:r>
          </a:p>
          <a:p>
            <a:r>
              <a:rPr lang="en-US" dirty="0"/>
              <a:t>Classic solution: if statement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90712"/>
            <a:ext cx="2247900" cy="20701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6" t="3197" r="2687" b="3855"/>
          <a:stretch/>
        </p:blipFill>
        <p:spPr>
          <a:xfrm>
            <a:off x="3975857" y="3704745"/>
            <a:ext cx="3286101" cy="234563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8" t="821" r="2377" b="1563"/>
          <a:stretch/>
        </p:blipFill>
        <p:spPr>
          <a:xfrm>
            <a:off x="8178267" y="4292944"/>
            <a:ext cx="3383065" cy="2345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7972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184075" y="261973"/>
            <a:ext cx="6294784" cy="531729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public class </a:t>
            </a:r>
            <a:r>
              <a:rPr lang="en-US" sz="2400" dirty="0" err="1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GrassbaDrive</a:t>
            </a: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{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 public void move() {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   step();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   if ( blocked() ) {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     if ( style == STRIP )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       </a:t>
            </a:r>
            <a:r>
              <a:rPr lang="en-US" sz="2400" dirty="0" err="1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turnRight</a:t>
            </a: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(180);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     else if ( style == CROSS )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       </a:t>
            </a:r>
            <a:r>
              <a:rPr lang="en-US" sz="2400" dirty="0" err="1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turnRight</a:t>
            </a: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(90);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     else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       </a:t>
            </a:r>
            <a:r>
              <a:rPr lang="en-US" sz="2400" dirty="0" err="1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turnRight</a:t>
            </a: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(random(180));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   }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 }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 public void </a:t>
            </a:r>
            <a:r>
              <a:rPr lang="en-US" sz="2400" dirty="0" err="1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turnright</a:t>
            </a: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() {...}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  </a:t>
            </a:r>
            <a:r>
              <a:rPr lang="mr-IN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…</a:t>
            </a:r>
            <a:endParaRPr lang="en-US" sz="2400" dirty="0">
              <a:solidFill>
                <a:schemeClr val="tx1"/>
              </a:solidFill>
              <a:latin typeface="Consolas" charset="0"/>
              <a:ea typeface="Consolas" charset="0"/>
              <a:cs typeface="Consolas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}</a:t>
            </a: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4099691" y="5257938"/>
            <a:ext cx="7908234" cy="160006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But what about more interesting patterns?</a:t>
            </a:r>
          </a:p>
          <a:p>
            <a:r>
              <a:rPr lang="en-US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What if need to store pattern-specific information?</a:t>
            </a:r>
          </a:p>
          <a:p>
            <a:r>
              <a:rPr lang="en-US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What if there are large numbers of patterns?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CEA5694-C1C9-432A-A4F5-AF230A211D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7568" y="492002"/>
            <a:ext cx="5153031" cy="2428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912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-1" y="2740855"/>
            <a:ext cx="6708913" cy="387302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public class </a:t>
            </a:r>
            <a:r>
              <a:rPr lang="en-US" sz="2000" dirty="0" err="1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GrassbaDrive</a:t>
            </a:r>
            <a:r>
              <a:rPr lang="en-US" sz="20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{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 private </a:t>
            </a:r>
            <a:r>
              <a:rPr lang="en-US" sz="2000" dirty="0" err="1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MovementBehavior</a:t>
            </a:r>
            <a:r>
              <a:rPr lang="en-US" sz="20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movementStrategy</a:t>
            </a:r>
            <a:r>
              <a:rPr lang="en-US" sz="20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;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 public </a:t>
            </a:r>
            <a:r>
              <a:rPr lang="en-US" sz="2000" dirty="0" err="1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GrassbaDrive</a:t>
            </a:r>
            <a:r>
              <a:rPr lang="en-US" sz="20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(</a:t>
            </a:r>
            <a:r>
              <a:rPr lang="en-US" sz="2000" dirty="0" err="1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MovementBehavior</a:t>
            </a:r>
            <a:r>
              <a:rPr lang="en-US" sz="20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s) {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 sz="20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   </a:t>
            </a:r>
            <a:r>
              <a:rPr lang="en-US" sz="2000" dirty="0" err="1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movementStrategy</a:t>
            </a:r>
            <a:r>
              <a:rPr lang="en-US" sz="20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= s;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 sz="20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   </a:t>
            </a:r>
            <a:r>
              <a:rPr lang="en-US" sz="2000" dirty="0" err="1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movementStrategy.setDrive</a:t>
            </a:r>
            <a:r>
              <a:rPr lang="en-US" sz="20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(this);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 }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 public void move() {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   step();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   is ( </a:t>
            </a:r>
            <a:r>
              <a:rPr lang="en-US" sz="2000" dirty="0" err="1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isBlocked</a:t>
            </a:r>
            <a:r>
              <a:rPr lang="en-US" sz="20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() )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 sz="20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     </a:t>
            </a:r>
            <a:r>
              <a:rPr lang="en-US" sz="2000" dirty="0" err="1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movementStrategy.turn</a:t>
            </a:r>
            <a:r>
              <a:rPr lang="en-US" sz="20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();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 }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 public void </a:t>
            </a:r>
            <a:r>
              <a:rPr lang="en-US" sz="2000" dirty="0" err="1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turnRight</a:t>
            </a:r>
            <a:r>
              <a:rPr lang="en-US" sz="20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() { … } …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}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945549" y="3724805"/>
            <a:ext cx="5466944" cy="239335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public class </a:t>
            </a:r>
            <a:r>
              <a:rPr lang="en-US" sz="2000" dirty="0" err="1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StripedMovement</a:t>
            </a:r>
            <a:r>
              <a:rPr lang="en-US" sz="20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		extends </a:t>
            </a:r>
            <a:r>
              <a:rPr lang="en-US" sz="2000" dirty="0" err="1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MovementBehavior</a:t>
            </a:r>
            <a:r>
              <a:rPr lang="en-US" sz="20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{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  …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 public void turn() {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   </a:t>
            </a:r>
            <a:r>
              <a:rPr lang="en-US" sz="2000" dirty="0" err="1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drive.turnRight</a:t>
            </a:r>
            <a:r>
              <a:rPr lang="en-US" sz="20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(180);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 }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}</a:t>
            </a:r>
          </a:p>
        </p:txBody>
      </p:sp>
      <p:sp>
        <p:nvSpPr>
          <p:cNvPr id="6" name="TextBox 5"/>
          <p:cNvSpPr txBox="1"/>
          <p:nvPr/>
        </p:nvSpPr>
        <p:spPr>
          <a:xfrm flipH="1">
            <a:off x="98594" y="1618089"/>
            <a:ext cx="1828801" cy="8309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dirty="0"/>
              <a:t>Solution: write a class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9043853-4EC0-39BE-D8BC-B507934AB6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0409" y="123106"/>
            <a:ext cx="8512997" cy="2476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5069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98001" y="3034674"/>
            <a:ext cx="11039003" cy="382332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public class </a:t>
            </a:r>
            <a:r>
              <a:rPr lang="en-US" sz="2000" dirty="0" err="1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CrissCrossMovement</a:t>
            </a:r>
            <a:r>
              <a:rPr lang="en-US" sz="20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extends </a:t>
            </a:r>
            <a:r>
              <a:rPr lang="en-US" sz="2000" dirty="0" err="1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MovementBehavior</a:t>
            </a:r>
            <a:r>
              <a:rPr lang="en-US" sz="20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{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 …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 public void turn() {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   </a:t>
            </a:r>
            <a:r>
              <a:rPr lang="en-US" sz="2000" dirty="0" err="1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drive.turnRight</a:t>
            </a:r>
            <a:r>
              <a:rPr lang="en-US" sz="20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(90);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 }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}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public class </a:t>
            </a:r>
            <a:r>
              <a:rPr lang="en-US" sz="2000" dirty="0" err="1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RandomMovement</a:t>
            </a:r>
            <a:r>
              <a:rPr lang="en-US" sz="20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extends </a:t>
            </a:r>
            <a:r>
              <a:rPr lang="en-US" sz="2000" dirty="0" err="1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MovementBehavior</a:t>
            </a:r>
            <a:r>
              <a:rPr lang="en-US" sz="20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{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 …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 public void turn() {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   </a:t>
            </a:r>
            <a:r>
              <a:rPr lang="en-US" sz="2000" dirty="0" err="1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drive.turnright</a:t>
            </a:r>
            <a:r>
              <a:rPr lang="en-US" sz="20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(random(180));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 }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}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15519A7-DFFB-0700-70A1-451F47DCF7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0409" y="123106"/>
            <a:ext cx="8512997" cy="2476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568796"/>
      </p:ext>
    </p:extLst>
  </p:cSld>
  <p:clrMapOvr>
    <a:masterClrMapping/>
  </p:clrMapOvr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Depth</Template>
  <TotalTime>15249</TotalTime>
  <Words>1698</Words>
  <Application>Microsoft Office PowerPoint</Application>
  <PresentationFormat>Widescreen</PresentationFormat>
  <Paragraphs>288</Paragraphs>
  <Slides>21</Slides>
  <Notes>15</Notes>
  <HiddenSlides>1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Arial</vt:lpstr>
      <vt:lpstr>Calibri</vt:lpstr>
      <vt:lpstr>Cavolini</vt:lpstr>
      <vt:lpstr>Consolas</vt:lpstr>
      <vt:lpstr>Corbel</vt:lpstr>
      <vt:lpstr>Wingdings</vt:lpstr>
      <vt:lpstr>Depth</vt:lpstr>
      <vt:lpstr> 2. Git, Strategy Pattern</vt:lpstr>
      <vt:lpstr>git review</vt:lpstr>
      <vt:lpstr>git</vt:lpstr>
      <vt:lpstr>git</vt:lpstr>
      <vt:lpstr>git keys</vt:lpstr>
      <vt:lpstr>Grassba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Is this approach useful elsewhere?</vt:lpstr>
      <vt:lpstr>Design Patterns</vt:lpstr>
      <vt:lpstr>Review</vt:lpstr>
      <vt:lpstr>Containers and elements</vt:lpstr>
      <vt:lpstr>PowerPoint Presentation</vt:lpstr>
      <vt:lpstr>General form</vt:lpstr>
      <vt:lpstr>When to use the Strategy pattern?</vt:lpstr>
      <vt:lpstr>Alternative to Strategy pattern</vt:lpstr>
      <vt:lpstr>Alternative to Strategy pattern</vt:lpstr>
      <vt:lpstr>Design Patterns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1 Course Introduction</dc:title>
  <dc:creator>Brad Dennis</dc:creator>
  <cp:lastModifiedBy>Hasker, Robert</cp:lastModifiedBy>
  <cp:revision>420</cp:revision>
  <dcterms:created xsi:type="dcterms:W3CDTF">2014-08-01T20:24:53Z</dcterms:created>
  <dcterms:modified xsi:type="dcterms:W3CDTF">2026-09-10T16:00:32Z</dcterms:modified>
</cp:coreProperties>
</file>